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60" r:id="rId13"/>
    <p:sldId id="261" r:id="rId14"/>
    <p:sldId id="262" r:id="rId15"/>
    <p:sldId id="263" r:id="rId16"/>
    <p:sldId id="264" r:id="rId17"/>
    <p:sldId id="265" r:id="rId18"/>
    <p:sldId id="281" r:id="rId19"/>
    <p:sldId id="282" r:id="rId20"/>
    <p:sldId id="283" r:id="rId21"/>
    <p:sldId id="284" r:id="rId22"/>
    <p:sldId id="285" r:id="rId23"/>
    <p:sldId id="286" r:id="rId24"/>
    <p:sldId id="287" r:id="rId25"/>
  </p:sldIdLst>
  <p:sldSz cx="9144000" cy="6858000" type="screen4x3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69DD"/>
    <a:srgbClr val="008AF2"/>
    <a:srgbClr val="C5E2FF"/>
    <a:srgbClr val="99CCFF"/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140" autoAdjust="0"/>
  </p:normalViewPr>
  <p:slideViewPr>
    <p:cSldViewPr>
      <p:cViewPr varScale="1">
        <p:scale>
          <a:sx n="114" d="100"/>
          <a:sy n="114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8079" y="812801"/>
            <a:ext cx="5343525" cy="4008436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651" y="5079226"/>
            <a:ext cx="6048371" cy="4812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ru-RU"/>
              <a:t>Для правки формата примечаний щёлкните мышью</a:t>
            </a:r>
          </a:p>
        </p:txBody>
      </p:sp>
      <p:sp>
        <p:nvSpPr>
          <p:cNvPr id="4" name="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1360" cy="53507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DejaVu Sans"/>
                <a:cs typeface="DejaVu Sans" pitchFamily="34"/>
              </a:defRPr>
            </a:lvl1pPr>
          </a:lstStyle>
          <a:p>
            <a:pPr lvl="0"/>
            <a:r>
              <a:rPr lang="ru-RU"/>
              <a:t>&lt;верхний колонтитул&gt;</a:t>
            </a:r>
          </a:p>
        </p:txBody>
      </p:sp>
      <p:sp>
        <p:nvSpPr>
          <p:cNvPr id="5" name="PlaceHolder 4"/>
          <p:cNvSpPr txBox="1">
            <a:spLocks noGrp="1"/>
          </p:cNvSpPr>
          <p:nvPr>
            <p:ph type="dt" idx="1"/>
          </p:nvPr>
        </p:nvSpPr>
        <p:spPr>
          <a:xfrm>
            <a:off x="4278313" y="0"/>
            <a:ext cx="3281360" cy="53507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DejaVu Sans"/>
                <a:cs typeface="DejaVu Sans" pitchFamily="34"/>
              </a:defRPr>
            </a:lvl1pPr>
          </a:lstStyle>
          <a:p>
            <a:pPr lvl="0"/>
            <a:r>
              <a:rPr lang="ru-RU"/>
              <a:t>&lt;дата/время&gt;</a:t>
            </a:r>
          </a:p>
        </p:txBody>
      </p:sp>
      <p:sp>
        <p:nvSpPr>
          <p:cNvPr id="6" name="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8444"/>
            <a:ext cx="3281360" cy="53507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DejaVu Sans"/>
                <a:cs typeface="DejaVu Sans" pitchFamily="34"/>
              </a:defRPr>
            </a:lvl1pPr>
          </a:lstStyle>
          <a:p>
            <a:pPr lvl="0"/>
            <a:r>
              <a:rPr lang="ru-RU"/>
              <a:t>&lt;нижний колонтитул&gt;</a:t>
            </a:r>
          </a:p>
        </p:txBody>
      </p:sp>
      <p:sp>
        <p:nvSpPr>
          <p:cNvPr id="7" name="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313" y="10158444"/>
            <a:ext cx="3281360" cy="53507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-1" baseline="0">
                <a:solidFill>
                  <a:srgbClr val="000000"/>
                </a:solidFill>
                <a:uFillTx/>
                <a:latin typeface="Times New Roman"/>
                <a:ea typeface="DejaVu Sans"/>
                <a:cs typeface="DejaVu Sans"/>
              </a:defRPr>
            </a:lvl1pPr>
          </a:lstStyle>
          <a:p>
            <a:pPr lvl="0"/>
            <a:fld id="{32A34248-A186-491E-98B5-11F41F959CC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408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0">
      <a:lnSpc>
        <a:spcPct val="100000"/>
      </a:lnSpc>
      <a:spcBef>
        <a:spcPts val="400"/>
      </a:spcBef>
      <a:spcAft>
        <a:spcPts val="0"/>
      </a:spcAft>
      <a:buNone/>
      <a:tabLst/>
      <a:defRPr lang="ru-RU" sz="1200" b="0" i="0" u="none" strike="noStrike" kern="1200" cap="none" spc="0" baseline="0">
        <a:solidFill>
          <a:srgbClr val="000000"/>
        </a:solidFill>
        <a:uFillTx/>
        <a:latin typeface="Arial"/>
        <a:ea typeface="DejaVu Sans"/>
        <a:cs typeface="DejaVu San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A34248-A186-491E-98B5-11F41F959CC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8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A34248-A186-491E-98B5-11F41F959CC4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8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A34248-A186-491E-98B5-11F41F959CC4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86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A34248-A186-491E-98B5-11F41F959CC4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86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A34248-A186-491E-98B5-11F41F959CC4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86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A34248-A186-491E-98B5-11F41F959CC4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8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A34248-A186-491E-98B5-11F41F959CC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8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A34248-A186-491E-98B5-11F41F959CC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8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A34248-A186-491E-98B5-11F41F959CC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8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A34248-A186-491E-98B5-11F41F959CC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86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A34248-A186-491E-98B5-11F41F959CC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8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A34248-A186-491E-98B5-11F41F959CC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73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A34248-A186-491E-98B5-11F41F959CC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8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8075" y="812800"/>
            <a:ext cx="53435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A34248-A186-491E-98B5-11F41F959CC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108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417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 txBox="1">
            <a:spLocks noGrp="1"/>
          </p:cNvSpPr>
          <p:nvPr>
            <p:ph type="title"/>
          </p:nvPr>
        </p:nvSpPr>
        <p:spPr>
          <a:xfrm>
            <a:off x="457200" y="221037"/>
            <a:ext cx="8229243" cy="125027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PlaceHolder 2"/>
          <p:cNvSpPr txBox="1">
            <a:spLocks noGrp="1"/>
          </p:cNvSpPr>
          <p:nvPr>
            <p:ph type="body" idx="2"/>
          </p:nvPr>
        </p:nvSpPr>
        <p:spPr>
          <a:xfrm>
            <a:off x="457200" y="1604515"/>
            <a:ext cx="8229243" cy="1896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PlaceHolder 3"/>
          <p:cNvSpPr txBox="1">
            <a:spLocks noGrp="1"/>
          </p:cNvSpPr>
          <p:nvPr>
            <p:ph idx="1"/>
          </p:nvPr>
        </p:nvSpPr>
        <p:spPr>
          <a:xfrm>
            <a:off x="457200" y="3682078"/>
            <a:ext cx="8229243" cy="1896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342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 txBox="1">
            <a:spLocks noGrp="1"/>
          </p:cNvSpPr>
          <p:nvPr>
            <p:ph type="title"/>
          </p:nvPr>
        </p:nvSpPr>
        <p:spPr>
          <a:xfrm>
            <a:off x="457200" y="221037"/>
            <a:ext cx="8229243" cy="125027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PlaceHolder 2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4015797" cy="1896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PlaceHolder 3"/>
          <p:cNvSpPr txBox="1">
            <a:spLocks noGrp="1"/>
          </p:cNvSpPr>
          <p:nvPr>
            <p:ph idx="2"/>
          </p:nvPr>
        </p:nvSpPr>
        <p:spPr>
          <a:xfrm>
            <a:off x="4674239" y="1604515"/>
            <a:ext cx="4015797" cy="1896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PlaceHolder 4"/>
          <p:cNvSpPr txBox="1">
            <a:spLocks noGrp="1"/>
          </p:cNvSpPr>
          <p:nvPr>
            <p:ph idx="3"/>
          </p:nvPr>
        </p:nvSpPr>
        <p:spPr>
          <a:xfrm>
            <a:off x="457200" y="3682078"/>
            <a:ext cx="4015797" cy="1896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PlaceHolder 5"/>
          <p:cNvSpPr txBox="1">
            <a:spLocks noGrp="1"/>
          </p:cNvSpPr>
          <p:nvPr>
            <p:ph idx="4"/>
          </p:nvPr>
        </p:nvSpPr>
        <p:spPr>
          <a:xfrm>
            <a:off x="4674239" y="3682078"/>
            <a:ext cx="4015797" cy="1896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510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 txBox="1">
            <a:spLocks noGrp="1"/>
          </p:cNvSpPr>
          <p:nvPr>
            <p:ph type="title" idx="4294967295"/>
          </p:nvPr>
        </p:nvSpPr>
        <p:spPr>
          <a:xfrm>
            <a:off x="457200" y="221037"/>
            <a:ext cx="8229243" cy="125027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PlaceHolder 2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2649602" cy="1896840"/>
          </a:xfrm>
        </p:spPr>
        <p:txBody>
          <a:bodyPr/>
          <a:lstStyle>
            <a:lvl1pPr>
              <a:defRPr sz="2100"/>
            </a:lvl1pPr>
          </a:lstStyle>
          <a:p>
            <a:pPr lvl="0"/>
            <a:endParaRPr lang="ru-RU"/>
          </a:p>
        </p:txBody>
      </p:sp>
      <p:sp>
        <p:nvSpPr>
          <p:cNvPr id="4" name="PlaceHolder 3"/>
          <p:cNvSpPr txBox="1">
            <a:spLocks noGrp="1"/>
          </p:cNvSpPr>
          <p:nvPr>
            <p:ph type="body" idx="4294967295"/>
          </p:nvPr>
        </p:nvSpPr>
        <p:spPr>
          <a:xfrm>
            <a:off x="3239636" y="1604515"/>
            <a:ext cx="2649602" cy="1896840"/>
          </a:xfrm>
        </p:spPr>
        <p:txBody>
          <a:bodyPr/>
          <a:lstStyle>
            <a:lvl1pPr>
              <a:defRPr sz="2100"/>
            </a:lvl1pPr>
          </a:lstStyle>
          <a:p>
            <a:pPr lvl="0"/>
            <a:endParaRPr lang="ru-RU"/>
          </a:p>
        </p:txBody>
      </p:sp>
      <p:sp>
        <p:nvSpPr>
          <p:cNvPr id="5" name="PlaceHolder 4"/>
          <p:cNvSpPr txBox="1">
            <a:spLocks noGrp="1"/>
          </p:cNvSpPr>
          <p:nvPr>
            <p:ph type="body" idx="4294967295"/>
          </p:nvPr>
        </p:nvSpPr>
        <p:spPr>
          <a:xfrm>
            <a:off x="6022082" y="1604515"/>
            <a:ext cx="2649602" cy="1896840"/>
          </a:xfrm>
        </p:spPr>
        <p:txBody>
          <a:bodyPr/>
          <a:lstStyle>
            <a:lvl1pPr>
              <a:defRPr sz="2100"/>
            </a:lvl1pPr>
          </a:lstStyle>
          <a:p>
            <a:pPr lvl="0"/>
            <a:endParaRPr lang="ru-RU"/>
          </a:p>
        </p:txBody>
      </p:sp>
      <p:sp>
        <p:nvSpPr>
          <p:cNvPr id="6" name="PlaceHolder 5"/>
          <p:cNvSpPr txBox="1">
            <a:spLocks noGrp="1"/>
          </p:cNvSpPr>
          <p:nvPr>
            <p:ph type="body" idx="4294967295"/>
          </p:nvPr>
        </p:nvSpPr>
        <p:spPr>
          <a:xfrm>
            <a:off x="457200" y="3682078"/>
            <a:ext cx="2649602" cy="1896840"/>
          </a:xfrm>
        </p:spPr>
        <p:txBody>
          <a:bodyPr/>
          <a:lstStyle>
            <a:lvl1pPr>
              <a:defRPr sz="2100"/>
            </a:lvl1pPr>
          </a:lstStyle>
          <a:p>
            <a:pPr lvl="0"/>
            <a:endParaRPr lang="ru-RU"/>
          </a:p>
        </p:txBody>
      </p:sp>
      <p:sp>
        <p:nvSpPr>
          <p:cNvPr id="7" name="PlaceHolder 6"/>
          <p:cNvSpPr txBox="1">
            <a:spLocks noGrp="1"/>
          </p:cNvSpPr>
          <p:nvPr>
            <p:ph type="body" idx="4294967295"/>
          </p:nvPr>
        </p:nvSpPr>
        <p:spPr>
          <a:xfrm>
            <a:off x="3239636" y="3682078"/>
            <a:ext cx="2649602" cy="1896840"/>
          </a:xfrm>
        </p:spPr>
        <p:txBody>
          <a:bodyPr/>
          <a:lstStyle>
            <a:lvl1pPr>
              <a:defRPr sz="2100"/>
            </a:lvl1pPr>
          </a:lstStyle>
          <a:p>
            <a:pPr lvl="0"/>
            <a:endParaRPr lang="ru-RU"/>
          </a:p>
        </p:txBody>
      </p:sp>
      <p:sp>
        <p:nvSpPr>
          <p:cNvPr id="8" name="PlaceHolder 7"/>
          <p:cNvSpPr txBox="1">
            <a:spLocks noGrp="1"/>
          </p:cNvSpPr>
          <p:nvPr>
            <p:ph type="body" idx="4294967295"/>
          </p:nvPr>
        </p:nvSpPr>
        <p:spPr>
          <a:xfrm>
            <a:off x="6022082" y="3682078"/>
            <a:ext cx="2649602" cy="1896840"/>
          </a:xfrm>
        </p:spPr>
        <p:txBody>
          <a:bodyPr/>
          <a:lstStyle>
            <a:lvl1pPr>
              <a:defRPr sz="2100"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17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 txBox="1">
            <a:spLocks noGrp="1"/>
          </p:cNvSpPr>
          <p:nvPr>
            <p:ph type="title"/>
          </p:nvPr>
        </p:nvSpPr>
        <p:spPr>
          <a:xfrm>
            <a:off x="457200" y="221037"/>
            <a:ext cx="8229243" cy="125027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PlaceHolder 2"/>
          <p:cNvSpPr txBox="1">
            <a:spLocks noGrp="1"/>
          </p:cNvSpPr>
          <p:nvPr>
            <p:ph type="subTitle" idx="4294967295"/>
          </p:nvPr>
        </p:nvSpPr>
        <p:spPr>
          <a:xfrm>
            <a:off x="457200" y="1604515"/>
            <a:ext cx="8229243" cy="3977283"/>
          </a:xfrm>
        </p:spPr>
        <p:txBody>
          <a:bodyPr anchor="ctr"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8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 txBox="1">
            <a:spLocks noGrp="1"/>
          </p:cNvSpPr>
          <p:nvPr>
            <p:ph type="title"/>
          </p:nvPr>
        </p:nvSpPr>
        <p:spPr>
          <a:xfrm>
            <a:off x="457200" y="221037"/>
            <a:ext cx="8229243" cy="125027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PlaceHolder 2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397728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90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 txBox="1">
            <a:spLocks noGrp="1"/>
          </p:cNvSpPr>
          <p:nvPr>
            <p:ph type="title"/>
          </p:nvPr>
        </p:nvSpPr>
        <p:spPr>
          <a:xfrm>
            <a:off x="457200" y="221037"/>
            <a:ext cx="8229243" cy="125027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PlaceHolder 2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4015797" cy="397728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PlaceHolder 3"/>
          <p:cNvSpPr txBox="1">
            <a:spLocks noGrp="1"/>
          </p:cNvSpPr>
          <p:nvPr>
            <p:ph idx="2"/>
          </p:nvPr>
        </p:nvSpPr>
        <p:spPr>
          <a:xfrm>
            <a:off x="4674239" y="1604515"/>
            <a:ext cx="4015797" cy="397728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88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 txBox="1">
            <a:spLocks noGrp="1"/>
          </p:cNvSpPr>
          <p:nvPr>
            <p:ph type="title"/>
          </p:nvPr>
        </p:nvSpPr>
        <p:spPr>
          <a:xfrm>
            <a:off x="457200" y="221037"/>
            <a:ext cx="8229243" cy="125027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15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 txBox="1">
            <a:spLocks noGrp="1"/>
          </p:cNvSpPr>
          <p:nvPr>
            <p:ph type="subTitle" idx="4294967295"/>
          </p:nvPr>
        </p:nvSpPr>
        <p:spPr>
          <a:xfrm>
            <a:off x="457200" y="273597"/>
            <a:ext cx="8229243" cy="5307835"/>
          </a:xfrm>
        </p:spPr>
        <p:txBody>
          <a:bodyPr anchor="ctr"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574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 txBox="1">
            <a:spLocks noGrp="1"/>
          </p:cNvSpPr>
          <p:nvPr>
            <p:ph type="title"/>
          </p:nvPr>
        </p:nvSpPr>
        <p:spPr>
          <a:xfrm>
            <a:off x="457200" y="221037"/>
            <a:ext cx="8229243" cy="125027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PlaceHolder 2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4015797" cy="1896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PlaceHolder 3"/>
          <p:cNvSpPr txBox="1">
            <a:spLocks noGrp="1"/>
          </p:cNvSpPr>
          <p:nvPr>
            <p:ph idx="2"/>
          </p:nvPr>
        </p:nvSpPr>
        <p:spPr>
          <a:xfrm>
            <a:off x="4674239" y="1604515"/>
            <a:ext cx="4015797" cy="397728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PlaceHolder 4"/>
          <p:cNvSpPr txBox="1">
            <a:spLocks noGrp="1"/>
          </p:cNvSpPr>
          <p:nvPr>
            <p:ph idx="3"/>
          </p:nvPr>
        </p:nvSpPr>
        <p:spPr>
          <a:xfrm>
            <a:off x="457200" y="3682078"/>
            <a:ext cx="4015797" cy="1896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803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 txBox="1">
            <a:spLocks noGrp="1"/>
          </p:cNvSpPr>
          <p:nvPr>
            <p:ph type="title"/>
          </p:nvPr>
        </p:nvSpPr>
        <p:spPr>
          <a:xfrm>
            <a:off x="457200" y="221037"/>
            <a:ext cx="8229243" cy="125027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PlaceHolder 2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4015797" cy="397728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PlaceHolder 3"/>
          <p:cNvSpPr txBox="1">
            <a:spLocks noGrp="1"/>
          </p:cNvSpPr>
          <p:nvPr>
            <p:ph idx="2"/>
          </p:nvPr>
        </p:nvSpPr>
        <p:spPr>
          <a:xfrm>
            <a:off x="4674239" y="1604515"/>
            <a:ext cx="4015797" cy="1896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PlaceHolder 4"/>
          <p:cNvSpPr txBox="1">
            <a:spLocks noGrp="1"/>
          </p:cNvSpPr>
          <p:nvPr>
            <p:ph idx="3"/>
          </p:nvPr>
        </p:nvSpPr>
        <p:spPr>
          <a:xfrm>
            <a:off x="4674239" y="3682078"/>
            <a:ext cx="4015797" cy="1896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08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 txBox="1">
            <a:spLocks noGrp="1"/>
          </p:cNvSpPr>
          <p:nvPr>
            <p:ph type="title"/>
          </p:nvPr>
        </p:nvSpPr>
        <p:spPr>
          <a:xfrm>
            <a:off x="457200" y="221037"/>
            <a:ext cx="8229243" cy="125027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3" name="PlaceHolder 2"/>
          <p:cNvSpPr txBox="1">
            <a:spLocks noGrp="1"/>
          </p:cNvSpPr>
          <p:nvPr>
            <p:ph type="body" idx="3"/>
          </p:nvPr>
        </p:nvSpPr>
        <p:spPr>
          <a:xfrm>
            <a:off x="457200" y="1604515"/>
            <a:ext cx="4015797" cy="1896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PlaceHolder 3"/>
          <p:cNvSpPr txBox="1">
            <a:spLocks noGrp="1"/>
          </p:cNvSpPr>
          <p:nvPr>
            <p:ph idx="1"/>
          </p:nvPr>
        </p:nvSpPr>
        <p:spPr>
          <a:xfrm>
            <a:off x="4674239" y="1604515"/>
            <a:ext cx="4015797" cy="1896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PlaceHolder 4"/>
          <p:cNvSpPr txBox="1">
            <a:spLocks noGrp="1"/>
          </p:cNvSpPr>
          <p:nvPr>
            <p:ph idx="2"/>
          </p:nvPr>
        </p:nvSpPr>
        <p:spPr>
          <a:xfrm>
            <a:off x="457200" y="3682078"/>
            <a:ext cx="8229243" cy="189684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03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8229600" cy="114459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/>
          <a:p>
            <a:pPr lvl="0"/>
            <a:r>
              <a:rPr lang="ru-RU"/>
              <a:t>Для правки текста заглавия щёлкните мышью</a:t>
            </a:r>
          </a:p>
        </p:txBody>
      </p:sp>
      <p:sp>
        <p:nvSpPr>
          <p:cNvPr id="3" name="PlaceHolder 2"/>
          <p:cNvSpPr txBox="1">
            <a:spLocks noGrp="1"/>
          </p:cNvSpPr>
          <p:nvPr>
            <p:ph type="body" idx="1"/>
          </p:nvPr>
        </p:nvSpPr>
        <p:spPr>
          <a:xfrm>
            <a:off x="457200" y="1604964"/>
            <a:ext cx="8229600" cy="397668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ru-RU"/>
              <a:t>Для правки структуры щёлкните мышью</a:t>
            </a:r>
          </a:p>
          <a:p>
            <a:pPr lvl="1"/>
            <a:r>
              <a:rPr lang="ru-RU"/>
              <a:t>Второй уровень структуры</a:t>
            </a:r>
          </a:p>
          <a:p>
            <a:pPr lvl="2"/>
            <a:r>
              <a:rPr lang="ru-RU"/>
              <a:t>Третий уровень структуры</a:t>
            </a:r>
          </a:p>
          <a:p>
            <a:pPr lvl="3"/>
            <a:r>
              <a:rPr lang="ru-RU"/>
              <a:t>Четвёртый уровень структуры</a:t>
            </a:r>
          </a:p>
          <a:p>
            <a:pPr lvl="4"/>
            <a:r>
              <a:rPr lang="ru-RU"/>
              <a:t>Пятый уровень структуры</a:t>
            </a:r>
          </a:p>
          <a:p>
            <a:pPr lvl="4"/>
            <a:r>
              <a:rPr lang="ru-RU"/>
              <a:t>Шестой уровень структуры</a:t>
            </a:r>
          </a:p>
          <a:p>
            <a:pPr lvl="4"/>
            <a:r>
              <a:rPr lang="ru-RU"/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200" cap="none" spc="0" baseline="0">
          <a:solidFill>
            <a:srgbClr val="000000"/>
          </a:solidFill>
          <a:uFillTx/>
          <a:latin typeface="Arial"/>
          <a:ea typeface="DejaVu Sans"/>
          <a:cs typeface="DejaVu Sans"/>
        </a:defRPr>
      </a:lvl1pPr>
    </p:titleStyle>
    <p:bodyStyle>
      <a:lvl1pPr marL="228600" marR="0" lvl="0" indent="-228600" algn="l" defTabSz="914400" rtl="0" fontAlgn="auto" hangingPunct="0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ru-RU" sz="2800" b="0" i="0" u="none" strike="noStrike" kern="1200" cap="none" spc="0" baseline="0">
          <a:solidFill>
            <a:srgbClr val="000000"/>
          </a:solidFill>
          <a:uFillTx/>
          <a:latin typeface="Arial"/>
          <a:ea typeface="DejaVu Sans"/>
          <a:cs typeface="DejaVu Sans"/>
        </a:defRPr>
      </a:lvl1pPr>
      <a:lvl2pPr marL="685800" marR="0" lvl="1" indent="-228600" algn="l" defTabSz="914400" rtl="0" fontAlgn="auto" hangingPunct="0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Arial"/>
          <a:ea typeface="DejaVu Sans"/>
          <a:cs typeface="DejaVu Sans"/>
        </a:defRPr>
      </a:lvl2pPr>
      <a:lvl3pPr marL="1143000" marR="0" lvl="2" indent="-228600" algn="l" defTabSz="914400" rtl="0" fontAlgn="auto" hangingPunct="0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Arial"/>
          <a:ea typeface="DejaVu Sans"/>
          <a:cs typeface="DejaVu Sans"/>
        </a:defRPr>
      </a:lvl3pPr>
      <a:lvl4pPr marL="1600200" marR="0" lvl="3" indent="-228600" algn="l" defTabSz="914400" rtl="0" fontAlgn="auto" hangingPunct="0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Arial"/>
          <a:ea typeface="DejaVu Sans"/>
          <a:cs typeface="DejaVu Sans"/>
        </a:defRPr>
      </a:lvl4pPr>
      <a:lvl5pPr marL="2057400" marR="0" lvl="4" indent="-228600" algn="l" defTabSz="914400" rtl="0" fontAlgn="auto" hangingPunct="0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Arial"/>
          <a:ea typeface="DejaVu Sans"/>
          <a:cs typeface="DejaVu Sans"/>
        </a:defRPr>
      </a:lvl5pPr>
      <a:lvl6pPr marL="2057400" marR="0" lvl="4" indent="-228600" algn="l" defTabSz="914400" rtl="0" fontAlgn="auto" hangingPunct="0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Arial"/>
          <a:ea typeface="DejaVu Sans"/>
          <a:cs typeface="DejaVu Sans"/>
        </a:defRPr>
      </a:lvl6pPr>
      <a:lvl7pPr marL="2057400" marR="0" lvl="4" indent="-228600" algn="l" defTabSz="914400" rtl="0" fontAlgn="auto" hangingPunct="0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Arial"/>
          <a:ea typeface="DejaVu Sans"/>
          <a:cs typeface="DejaVu Sans"/>
        </a:defRPr>
      </a:lvl7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consultantplus://offline/ref=DA3AD49FD96BA56EB628519323140A7A2AE9B2577EC0EBFE770FA59735AFD423B59D6F676E584D03EBB045EEF4UAW8H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26047CB5847574677A3E5A7A930CA2344939908F4C3FD6667D60CC1912AC3365722518B2B20B1A827D42D778292690BD1DF3CAF3E3t0I0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consultantplus://offline/ref=97FB6F98FDF7949703D2672CE2BED252B5AE51DD7F45F7390D28C1EAED07FBE5B37CD5C8808CF2C9A9ACF6F025G9CDF" TargetMode="External"/><Relationship Id="rId4" Type="http://schemas.openxmlformats.org/officeDocument/2006/relationships/hyperlink" Target="consultantplus://offline/ref=DA3AD49FD96BA56EB628519323140A7A2AE9B2577EC0EBFE770FA59735AFD423B59D6F676E584D03EBB045EEF4UAW8H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3" t="17346" r="17719" b="22330"/>
          <a:stretch/>
        </p:blipFill>
        <p:spPr bwMode="auto">
          <a:xfrm>
            <a:off x="47661" y="44624"/>
            <a:ext cx="9099612" cy="6205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15816" y="6021288"/>
            <a:ext cx="3168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00FF"/>
                </a:solidFill>
              </a:rPr>
              <a:t>г. Тюмень</a:t>
            </a:r>
          </a:p>
          <a:p>
            <a:pPr algn="ctr"/>
            <a:r>
              <a:rPr lang="ru-RU" sz="1400" b="1" dirty="0" smtClean="0">
                <a:solidFill>
                  <a:srgbClr val="0000FF"/>
                </a:solidFill>
              </a:rPr>
              <a:t>09.07.2024</a:t>
            </a:r>
            <a:endParaRPr lang="ru-RU" sz="1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1590" y="1542793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50152" y="464554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901243"/>
              </p:ext>
            </p:extLst>
          </p:nvPr>
        </p:nvGraphicFramePr>
        <p:xfrm>
          <a:off x="539552" y="615458"/>
          <a:ext cx="8442432" cy="6053902"/>
        </p:xfrm>
        <a:graphic>
          <a:graphicData uri="http://schemas.openxmlformats.org/drawingml/2006/table">
            <a:tbl>
              <a:tblPr/>
              <a:tblGrid>
                <a:gridCol w="3312368"/>
                <a:gridCol w="1944216"/>
                <a:gridCol w="3185848"/>
              </a:tblGrid>
              <a:tr h="941752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2426"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Приостановление сроков предоставления документов для заключения договоров найма специализированных жилых помещений лицам из числа детей-сирот и детей, оставшихся без попечения родителей, лицам, которые относились к категории детей-сирот и детей, оставшихся без попечения родителей, лиц из числа детей-сирот и детей, оставшихся без попечения родителей, и достигли возраста 23 лет, до возвращения со специальной военной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операции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участники специальной военной операции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31.01.2020 N 35-п</a:t>
                      </a:r>
                    </a:p>
                    <a:p>
                      <a:pPr algn="ctr" rtl="0">
                        <a:lnSpc>
                          <a:spcPts val="1000"/>
                        </a:lnSpc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мерах по обеспечению реализации гарантий прав детей-сирот и детей, оставшихся без попечения родителей, лиц из числа детей-сирот и детей, оставшихся без попечения родителей, на жилые помещения и об утрате силы некоторых нормативных правовых актов"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292"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Сохранение компенсации расходов по найму жилья лицам из числа детей-сирот и детей, оставшихся без попечения родителей, лицам, которые относились к категории детей-сирот и детей, оставшихся без попечения родителей, лицам из числа детей-сирот и детей, оставшихся без попечения родителей, достигших возраста 23 лет 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граждане, принимающие участие в специальной военной операции 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31.01.2020 N 35-п</a:t>
                      </a:r>
                    </a:p>
                    <a:p>
                      <a:pPr algn="ctr" rtl="0">
                        <a:lnSpc>
                          <a:spcPts val="1000"/>
                        </a:lnSpc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"О мерах по обеспечению реализации гарантий прав детей-сирот и детей, оставшихся без попечения родителей, лиц из числа детей-сирот и детей, оставшихся без попечения родителей, на жилые помещения и об утрате силы некоторых нормативных правовых актов"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6693"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Бесплатный проезд на автомобильном транспорте общего пользования (кроме легкового такси) в городском сообщении по муниципальным маршрутам, автомобильном транспорте общего пользования (кроме легкового такси) в пригородном сообщении по муниципальным и межмуниципальным маршрутам, автомобильном транспорте общего пользования (кроме легкового такси) в междугородном сообщении по муниципальным маршрутам, автомобильном транспорте общего пользования (кроме легкового такси) в междугородном сообщении по межмуниципальным маршрутам, связывающим административный центр муниципального района с населенными пунктами данного муниципального района либо денежная компенсация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ветераны боевых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действий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15.12.2023 № 833‑п «Об утверждении Положения о порядке предоставления мер социальной поддержки по проезду граждан льготных категорий на автомобильном транспорте общего пользования в городском, пригородном и междугородном сообщении, на железнодорожном транспорте в пригородном и междугородном сообщении, а также на внутреннем водном транспорте по местным маршрутам и признании утратившими силу некоторых нормативных правовых актов», постановление Правительства Тюменской области от 07.12.2012 № 508‑п «Об установлении размера денежной компенсации взамен бесплатного проезда на автомобильном транспорте общего пользования в городском и пригородном сообщении»</a:t>
                      </a:r>
                    </a:p>
                    <a:p>
                      <a:pPr algn="ctr" rtl="0">
                        <a:lnSpc>
                          <a:spcPts val="1000"/>
                        </a:lnSpc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6354" y="3717032"/>
            <a:ext cx="398458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3825" y="5517232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774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1590" y="1542793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50152" y="464554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687635"/>
              </p:ext>
            </p:extLst>
          </p:nvPr>
        </p:nvGraphicFramePr>
        <p:xfrm>
          <a:off x="539552" y="615458"/>
          <a:ext cx="8442432" cy="6087809"/>
        </p:xfrm>
        <a:graphic>
          <a:graphicData uri="http://schemas.openxmlformats.org/drawingml/2006/table">
            <a:tbl>
              <a:tblPr/>
              <a:tblGrid>
                <a:gridCol w="2304256"/>
                <a:gridCol w="3096344"/>
                <a:gridCol w="3041832"/>
              </a:tblGrid>
              <a:tr h="581294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0790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 на получение мер социальной поддержки по проезду на автомобильном транспорте общего пользования (кроме легкового такси) в междугородном сообщении по межмуниципальным маршрутам (за исключением маршрутов, связывающих административный центр муниципального района с населенными пунктами данного муниципального района), а также на автомобильном транспорте общего пользования (кроме легкового такси) в междугородном сообщении по межрегиональным маршрутам в пределах Тюменской области при условии отправления пассажира с остановочного пункта, расположенного в Тюменской области в размере 100 процентов от установленных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тарифов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ветераны боевых действий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15.12.2023 № 833‑п «Об утверждении Положения о порядке предоставления мер социальной поддержки по проезду граждан льготных категорий на автомобильном транспорте общего пользования в городском, пригородном и междугородном сообщении, на железнодорожном транспорте в пригородном и междугородном сообщении, а также на внутреннем водном транспорте по местным маршрутам и признании утратившими силу некоторых нормативных правовых актов», постановление Правительства Тюменской области от 07.12.2012 № 508‑п «Об установлении размера денежной компенсации взамен бесплатного проезда на автомобильном транспорте общего пользования в городском и пригородном сообщении»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292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Отсрочка уплаты арендной платы на период прохождения военной службы или оказания добровольного содействия в выполнении задач, возложенных на Вооруженные Силы Российской Федерации по договорам аренды, а также возможность расторжения договора аренды без применения штрафных санкций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арендаторы - физические лица, в том числе индивидуальные предприниматели, юридические лица, в которых одно и то же физическое лицо, являющееся единственным учредителем (участником) юридического лица и его руководителем, в случае если указанные физические лица, в том числе индивидуальные предприниматели или физические лица, являющиеся учредителем (участником) юридического лица и его руководителем, призванные на военную службу по мобилизации в Вооруженные Силы Российской Федерации в соответствии с Указом Президента Российской Федерации от 21.09.2022 № 647 «Об объявлении частичной мобилизации в Российской Федерации» или проходящие военную службу по контракту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24.11.2022 № 856-п «О дополнительных мерах государственной поддержки в Тюменской области в связи с частичной мобилизацией»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3825" y="4365104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473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5"/>
          <p:cNvSpPr/>
          <p:nvPr/>
        </p:nvSpPr>
        <p:spPr>
          <a:xfrm>
            <a:off x="831847" y="1493836"/>
            <a:ext cx="8159748" cy="473975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1200" cap="none" spc="0" baseline="0">
                <a:solidFill>
                  <a:srgbClr val="005EFF"/>
                </a:solidFill>
                <a:uFillTx/>
                <a:latin typeface="Calibri" pitchFamily="34"/>
                <a:ea typeface="DejaVu Sans"/>
                <a:cs typeface="Calibri" pitchFamily="34"/>
              </a:rPr>
              <a:t>К членам семьи военнослужащих относятся:</a:t>
            </a:r>
          </a:p>
          <a:p>
            <a:pPr marL="361946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DejaVu Sans"/>
                <a:cs typeface="Calibri" pitchFamily="34"/>
              </a:rPr>
              <a:t>родители</a:t>
            </a:r>
          </a:p>
          <a:p>
            <a:pPr marL="361946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DejaVu Sans"/>
                <a:cs typeface="Calibri" pitchFamily="34"/>
              </a:rPr>
              <a:t>супруг (супруга)</a:t>
            </a:r>
          </a:p>
          <a:p>
            <a:pPr marL="361946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DejaVu Sans"/>
                <a:cs typeface="Calibri" pitchFamily="34"/>
              </a:rPr>
              <a:t>несовершеннолетние дети</a:t>
            </a:r>
          </a:p>
          <a:p>
            <a:pPr marL="361946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DejaVu Sans"/>
                <a:cs typeface="Calibri" pitchFamily="34"/>
              </a:rPr>
              <a:t>совершеннолетние дети (в части социального обслуживания)</a:t>
            </a:r>
          </a:p>
          <a:p>
            <a:pPr marL="361946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DejaVu Sans"/>
                <a:cs typeface="Calibri" pitchFamily="34"/>
              </a:rPr>
              <a:t>дети в возрасте до 24 лет, обучающиеся в образовательных организациях по очной форме обучения</a:t>
            </a:r>
          </a:p>
          <a:p>
            <a:pPr marL="361946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DejaVu Sans"/>
                <a:cs typeface="Calibri" pitchFamily="34"/>
              </a:rPr>
              <a:t>совершеннолетние усыновленные (в части социального обслуживания)</a:t>
            </a:r>
          </a:p>
          <a:p>
            <a:pPr marL="361946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DejaVu Sans"/>
                <a:cs typeface="Calibri" pitchFamily="34"/>
              </a:rPr>
              <a:t>лица, находящиеся под опекой (попечительством)</a:t>
            </a:r>
          </a:p>
          <a:p>
            <a:pPr marL="361946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DejaVu Sans"/>
                <a:cs typeface="Calibri" pitchFamily="34"/>
              </a:rPr>
              <a:t>бабушки, дедушки (при отсутствии родственников, которые обязаны в соответствии с законодательством РФ обеспечить помощь и уход, за исключением военнослужащих)</a:t>
            </a:r>
          </a:p>
          <a:p>
            <a:pPr marL="361946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34"/>
                <a:ea typeface="DejaVu Sans"/>
                <a:cs typeface="Calibri" pitchFamily="34"/>
              </a:rPr>
              <a:t>полнородные и неполнородные (имеющие общих отца или мать) несовершеннолетние братья и сестры</a:t>
            </a:r>
          </a:p>
        </p:txBody>
      </p:sp>
      <p:pic>
        <p:nvPicPr>
          <p:cNvPr id="3" name="Picture 6" descr="https://www.bsko-bg.ru/wp-content/uploads/2022/04/document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25409" y="868359"/>
            <a:ext cx="560390" cy="56039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12"/>
          <p:cNvSpPr/>
          <p:nvPr/>
        </p:nvSpPr>
        <p:spPr>
          <a:xfrm>
            <a:off x="831847" y="796927"/>
            <a:ext cx="8159748" cy="73818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1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Постановление Правительства Тюменской области от 21.10.2022 №750-п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1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«О социальной поддержке семей граждан Российской Федерации, призванных на военную службу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1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по мобилизации в Вооруженные силы Российской Федерации»</a:t>
            </a:r>
            <a:endParaRPr lang="ru-RU" sz="1400" b="1" i="0" u="none" strike="noStrike" kern="1200" cap="none" spc="0" baseline="0">
              <a:solidFill>
                <a:srgbClr val="7F7F7F"/>
              </a:solidFill>
              <a:uFillTx/>
              <a:latin typeface="Calibri" pitchFamily="34"/>
              <a:ea typeface="DejaVu Sans"/>
              <a:cs typeface="Calibri" pitchFamily="34"/>
            </a:endParaRPr>
          </a:p>
        </p:txBody>
      </p:sp>
      <p:pic>
        <p:nvPicPr>
          <p:cNvPr id="5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30266" y="1855308"/>
            <a:ext cx="363538" cy="36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30266" y="2239329"/>
            <a:ext cx="363538" cy="36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30266" y="2645633"/>
            <a:ext cx="363538" cy="366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38203" y="3065187"/>
            <a:ext cx="363538" cy="366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30266" y="3591452"/>
            <a:ext cx="363538" cy="366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38203" y="4113455"/>
            <a:ext cx="363538" cy="366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38203" y="4537261"/>
            <a:ext cx="361946" cy="366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31847" y="5030059"/>
            <a:ext cx="361946" cy="366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30266" y="5657392"/>
            <a:ext cx="361946" cy="36671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Заголовок 1"/>
          <p:cNvSpPr txBox="1"/>
          <p:nvPr/>
        </p:nvSpPr>
        <p:spPr>
          <a:xfrm>
            <a:off x="228600" y="238502"/>
            <a:ext cx="9234489" cy="2079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-1" baseline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ДОПОЛНИТЕЛЬНЫЕ МЕРЫ СОЦИАЛЬНОЙ ПОДДЕРЖКИ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-1" baseline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СЕМЬЯМ ВОЕННОСЛУЖАЩИХ</a:t>
            </a:r>
          </a:p>
        </p:txBody>
      </p:sp>
      <p:sp>
        <p:nvSpPr>
          <p:cNvPr id="1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6" name="CustomShape 3"/>
          <p:cNvSpPr/>
          <p:nvPr/>
        </p:nvSpPr>
        <p:spPr>
          <a:xfrm>
            <a:off x="255583" y="655003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/>
          <p:nvPr/>
        </p:nvSpPr>
        <p:spPr>
          <a:xfrm>
            <a:off x="250829" y="75566"/>
            <a:ext cx="8424860" cy="54927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-1" baseline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ДОПОЛНИТЕЛЬНЫЕ МЕРЫ СОЦИАЛЬНОЙ ПОДДЕРЖКИ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-1" baseline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СЕМЬЯМ ВОЕННОСЛУЖАЩИХ</a:t>
            </a:r>
          </a:p>
        </p:txBody>
      </p:sp>
      <p:pic>
        <p:nvPicPr>
          <p:cNvPr id="3" name="Таблица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9" y="1562096"/>
            <a:ext cx="8907463" cy="3653375"/>
          </a:xfrm>
          <a:prstGeom prst="rect">
            <a:avLst/>
          </a:prstGeom>
        </p:spPr>
      </p:pic>
      <p:pic>
        <p:nvPicPr>
          <p:cNvPr id="4" name="Picture 6" descr="https://www.bsko-bg.ru/wp-content/uploads/2022/04/documenty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5409" y="868359"/>
            <a:ext cx="560390" cy="5603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12"/>
          <p:cNvSpPr/>
          <p:nvPr/>
        </p:nvSpPr>
        <p:spPr>
          <a:xfrm>
            <a:off x="838203" y="771525"/>
            <a:ext cx="8159748" cy="73818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1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Постановление Правительства Тюменской области от 21.10.2022 №750-п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1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«О социальной поддержке семей граждан Российской Федерации, призванных на военную службу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1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по мобилизации в Вооруженные силы Российской Федерации»</a:t>
            </a:r>
            <a:endParaRPr lang="ru-RU" sz="1400" b="1" i="0" u="none" strike="noStrike" kern="1200" cap="none" spc="0" baseline="0">
              <a:solidFill>
                <a:srgbClr val="7F7F7F"/>
              </a:solidFill>
              <a:uFillTx/>
              <a:latin typeface="Calibri" pitchFamily="34"/>
              <a:ea typeface="DejaVu Sans"/>
              <a:cs typeface="Calibri" pitchFamily="34"/>
            </a:endParaRPr>
          </a:p>
        </p:txBody>
      </p:sp>
      <p:pic>
        <p:nvPicPr>
          <p:cNvPr id="6" name="Picture 2" descr="https://mosmed-support.ru/links/www.gosuslugi.ru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15898" y="5946772"/>
            <a:ext cx="1989140" cy="54927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15"/>
          <p:cNvSpPr/>
          <p:nvPr/>
        </p:nvSpPr>
        <p:spPr>
          <a:xfrm>
            <a:off x="125409" y="6476996"/>
            <a:ext cx="2419346" cy="24606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000" b="0" i="1" u="none" strike="noStrike" kern="1200" cap="none" spc="0" baseline="0">
                <a:solidFill>
                  <a:srgbClr val="0C8EFF"/>
                </a:solidFill>
                <a:uFillTx/>
                <a:latin typeface="Calibri" pitchFamily="34"/>
                <a:ea typeface="DejaVu Sans"/>
                <a:cs typeface="DejaVu Sans" pitchFamily="34"/>
              </a:rPr>
              <a:t>https://www.gosuslugi.ru/600485/1/form</a:t>
            </a:r>
          </a:p>
        </p:txBody>
      </p:sp>
      <p:sp>
        <p:nvSpPr>
          <p:cNvPr id="8" name="Прямоугольник 16"/>
          <p:cNvSpPr/>
          <p:nvPr/>
        </p:nvSpPr>
        <p:spPr>
          <a:xfrm>
            <a:off x="2544766" y="5943600"/>
            <a:ext cx="5989640" cy="70802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0" cap="none" spc="0" baseline="0">
                <a:solidFill>
                  <a:srgbClr val="9BBB59"/>
                </a:solidFill>
                <a:uFillTx/>
                <a:latin typeface="Calibri" pitchFamily="34"/>
                <a:ea typeface="DejaVu Sans"/>
                <a:cs typeface="Calibri" pitchFamily="34"/>
              </a:rPr>
              <a:t>СЕРВИС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0" cap="none" spc="0" baseline="0">
                <a:solidFill>
                  <a:srgbClr val="9BBB59"/>
                </a:solidFill>
                <a:uFillTx/>
                <a:latin typeface="Calibri" pitchFamily="34"/>
                <a:ea typeface="DejaVu Sans"/>
                <a:cs typeface="Calibri" pitchFamily="34"/>
              </a:rPr>
              <a:t>«ПОДДЕРЖКА МОБИЛИЗОВАННЫХ ГРАЖДАН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0" cap="none" spc="0" baseline="0">
                <a:solidFill>
                  <a:srgbClr val="9BBB59"/>
                </a:solidFill>
                <a:uFillTx/>
                <a:latin typeface="Calibri" pitchFamily="34"/>
                <a:ea typeface="DejaVu Sans"/>
                <a:cs typeface="Calibri" pitchFamily="34"/>
              </a:rPr>
              <a:t>И ЧЛЕНОВ ИХ СЕМЕЙ»</a:t>
            </a:r>
          </a:p>
        </p:txBody>
      </p:sp>
      <p:sp>
        <p:nvSpPr>
          <p:cNvPr id="9" name="Прямоугольник 3"/>
          <p:cNvSpPr/>
          <p:nvPr/>
        </p:nvSpPr>
        <p:spPr>
          <a:xfrm>
            <a:off x="842967" y="5337179"/>
            <a:ext cx="8154984" cy="57626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050" b="0" i="1" u="none" strike="noStrike" kern="1200" cap="none" spc="0" baseline="0">
                <a:solidFill>
                  <a:srgbClr val="FF0000"/>
                </a:solidFill>
                <a:uFillTx/>
                <a:latin typeface="Calibri" pitchFamily="34"/>
                <a:ea typeface="DejaVu Sans"/>
                <a:cs typeface="Calibri" pitchFamily="34"/>
              </a:rPr>
              <a:t>Меры социальной поддержки предоставляются членам семьи военнослужащих, в период прохождения военнослужащими военной службы, а также членам семьи военнослужащих, получивших ранение (контузию, травму, увечье), погибших (умерших) военнослужащих</a:t>
            </a:r>
          </a:p>
        </p:txBody>
      </p:sp>
      <p:pic>
        <p:nvPicPr>
          <p:cNvPr id="10" name="Picture 6" descr="https://upload.wikimedia.org/wikipedia/commons/thumb/3/33/Info_icon_002.svg/1200px-Info_icon_002.svg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87341" y="5370508"/>
            <a:ext cx="482602" cy="48260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CustomShape 3"/>
          <p:cNvSpPr/>
          <p:nvPr/>
        </p:nvSpPr>
        <p:spPr>
          <a:xfrm>
            <a:off x="255583" y="655003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Таблица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13" y="2241551"/>
            <a:ext cx="8907463" cy="2984501"/>
          </a:xfrm>
          <a:prstGeom prst="rect">
            <a:avLst/>
          </a:prstGeom>
        </p:spPr>
      </p:pic>
      <p:pic>
        <p:nvPicPr>
          <p:cNvPr id="3" name="Picture 6" descr="https://www.bsko-bg.ru/wp-content/uploads/2022/04/documenty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63513" y="808036"/>
            <a:ext cx="560390" cy="56039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12"/>
          <p:cNvSpPr/>
          <p:nvPr/>
        </p:nvSpPr>
        <p:spPr>
          <a:xfrm>
            <a:off x="838203" y="771525"/>
            <a:ext cx="8159748" cy="146208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1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Постановление Правительства Тюменской области от 21.10.2022 №750-п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1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«О социальной поддержке семей граждан Российской Федерации, призванных на военную службу  по мобилизации в Вооруженные силы Российской Федерации»</a:t>
            </a:r>
          </a:p>
          <a:p>
            <a:pPr marL="285750" marR="0" lvl="0" indent="-28575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0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Постановление Правительства Тюменской области от 24.11.2022 №856-п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0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«О дополнительных мерах государственной поддержки в Тюменской области в связи с частичной мобилизацией»</a:t>
            </a:r>
          </a:p>
        </p:txBody>
      </p:sp>
      <p:pic>
        <p:nvPicPr>
          <p:cNvPr id="5" name="Picture 2" descr="https://mosmed-support.ru/links/www.gosuslugi.ru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15898" y="5947787"/>
            <a:ext cx="1989140" cy="54927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15"/>
          <p:cNvSpPr/>
          <p:nvPr/>
        </p:nvSpPr>
        <p:spPr>
          <a:xfrm>
            <a:off x="125409" y="6478011"/>
            <a:ext cx="2419346" cy="24606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000" b="0" i="1" u="none" strike="noStrike" kern="1200" cap="none" spc="0" baseline="0">
                <a:solidFill>
                  <a:srgbClr val="0C8EFF"/>
                </a:solidFill>
                <a:uFillTx/>
                <a:latin typeface="Calibri" pitchFamily="34"/>
                <a:ea typeface="DejaVu Sans"/>
                <a:cs typeface="DejaVu Sans" pitchFamily="34"/>
              </a:rPr>
              <a:t>https://www.gosuslugi.ru/600485/1/form</a:t>
            </a:r>
          </a:p>
        </p:txBody>
      </p:sp>
      <p:sp>
        <p:nvSpPr>
          <p:cNvPr id="7" name="Прямоугольник 16"/>
          <p:cNvSpPr/>
          <p:nvPr/>
        </p:nvSpPr>
        <p:spPr>
          <a:xfrm>
            <a:off x="2635245" y="5947787"/>
            <a:ext cx="5989640" cy="70802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0" cap="none" spc="0" baseline="0">
                <a:solidFill>
                  <a:srgbClr val="9BBB59"/>
                </a:solidFill>
                <a:uFillTx/>
                <a:latin typeface="Calibri" pitchFamily="34"/>
                <a:ea typeface="DejaVu Sans"/>
                <a:cs typeface="Calibri" pitchFamily="34"/>
              </a:rPr>
              <a:t>СЕРВИС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0" cap="none" spc="0" baseline="0">
                <a:solidFill>
                  <a:srgbClr val="9BBB59"/>
                </a:solidFill>
                <a:uFillTx/>
                <a:latin typeface="Calibri" pitchFamily="34"/>
                <a:ea typeface="DejaVu Sans"/>
                <a:cs typeface="Calibri" pitchFamily="34"/>
              </a:rPr>
              <a:t>«ПОДДЕРЖКА МОБИЛИЗОВАННЫХ ГРАЖДАН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0" cap="none" spc="0" baseline="0">
                <a:solidFill>
                  <a:srgbClr val="9BBB59"/>
                </a:solidFill>
                <a:uFillTx/>
                <a:latin typeface="Calibri" pitchFamily="34"/>
                <a:ea typeface="DejaVu Sans"/>
                <a:cs typeface="Calibri" pitchFamily="34"/>
              </a:rPr>
              <a:t>И ЧЛЕНОВ ИХ СЕМЕЙ»</a:t>
            </a:r>
          </a:p>
        </p:txBody>
      </p:sp>
      <p:sp>
        <p:nvSpPr>
          <p:cNvPr id="8" name="Заголовок 1"/>
          <p:cNvSpPr txBox="1"/>
          <p:nvPr/>
        </p:nvSpPr>
        <p:spPr>
          <a:xfrm>
            <a:off x="250829" y="69220"/>
            <a:ext cx="8161650" cy="5133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-1" baseline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ДОПОЛНИТЕЛЬНЫЕ МЕРЫ СОЦИАЛЬНОЙ ПОДДЕРЖКИ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-1" baseline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СЕМЬЯМ ВОЕННОСЛУЖАЩИХ</a:t>
            </a:r>
          </a:p>
        </p:txBody>
      </p:sp>
      <p:sp>
        <p:nvSpPr>
          <p:cNvPr id="9" name="Прямоугольник 10"/>
          <p:cNvSpPr/>
          <p:nvPr/>
        </p:nvSpPr>
        <p:spPr>
          <a:xfrm>
            <a:off x="842967" y="5311996"/>
            <a:ext cx="8154984" cy="57784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050" b="0" i="1" u="none" strike="noStrike" kern="1200" cap="none" spc="0" baseline="0">
                <a:solidFill>
                  <a:srgbClr val="FF0000"/>
                </a:solidFill>
                <a:uFillTx/>
                <a:latin typeface="Calibri" pitchFamily="34"/>
                <a:ea typeface="DejaVu Sans"/>
                <a:cs typeface="Calibri" pitchFamily="34"/>
              </a:rPr>
              <a:t>Меры социальной поддержки предоставляются членам семьи военнослужащих, в период прохождения военнослужащими военной службы, а также членам семьи военнослужащих, получивших ранение (контузию, травму, увечье), погибших (умерших) военнослужащих</a:t>
            </a:r>
          </a:p>
        </p:txBody>
      </p:sp>
      <p:pic>
        <p:nvPicPr>
          <p:cNvPr id="10" name="Picture 6" descr="https://upload.wikimedia.org/wikipedia/commons/thumb/3/33/Info_icon_002.svg/1200px-Info_icon_002.svg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87341" y="5349304"/>
            <a:ext cx="482602" cy="482602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CustomShape 3"/>
          <p:cNvSpPr/>
          <p:nvPr/>
        </p:nvSpPr>
        <p:spPr>
          <a:xfrm>
            <a:off x="255583" y="655003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Таблица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09" y="1562096"/>
            <a:ext cx="8907463" cy="3944941"/>
          </a:xfrm>
          <a:prstGeom prst="rect">
            <a:avLst/>
          </a:prstGeom>
        </p:spPr>
      </p:pic>
      <p:pic>
        <p:nvPicPr>
          <p:cNvPr id="3" name="Picture 6" descr="https://www.bsko-bg.ru/wp-content/uploads/2022/04/documenty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5409" y="868359"/>
            <a:ext cx="560390" cy="56039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12"/>
          <p:cNvSpPr/>
          <p:nvPr/>
        </p:nvSpPr>
        <p:spPr>
          <a:xfrm>
            <a:off x="838203" y="771525"/>
            <a:ext cx="8159748" cy="73818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1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Постановление Правительства Тюменской области от 21.10.2022 №750-п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1" u="none" strike="noStrike" kern="1200" cap="none" spc="0" baseline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«О социальной поддержке семей граждан Российской Федерации, призванных на военную службу  по мобилизации в Вооруженные силы Российской Федерации»</a:t>
            </a:r>
          </a:p>
        </p:txBody>
      </p:sp>
      <p:pic>
        <p:nvPicPr>
          <p:cNvPr id="5" name="Picture 2" descr="https://mosmed-support.ru/links/www.gosuslugi.ru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15898" y="6048371"/>
            <a:ext cx="1989140" cy="54927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15"/>
          <p:cNvSpPr/>
          <p:nvPr/>
        </p:nvSpPr>
        <p:spPr>
          <a:xfrm>
            <a:off x="125409" y="6578595"/>
            <a:ext cx="2419346" cy="24606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000" b="0" i="1" u="none" strike="noStrike" kern="1200" cap="none" spc="0" baseline="0">
                <a:solidFill>
                  <a:srgbClr val="0C8EFF"/>
                </a:solidFill>
                <a:uFillTx/>
                <a:latin typeface="Calibri" pitchFamily="34"/>
                <a:ea typeface="DejaVu Sans"/>
                <a:cs typeface="DejaVu Sans" pitchFamily="34"/>
              </a:rPr>
              <a:t>https://www.gosuslugi.ru/600485/1/form</a:t>
            </a:r>
          </a:p>
        </p:txBody>
      </p:sp>
      <p:sp>
        <p:nvSpPr>
          <p:cNvPr id="7" name="Прямоугольник 16"/>
          <p:cNvSpPr/>
          <p:nvPr/>
        </p:nvSpPr>
        <p:spPr>
          <a:xfrm>
            <a:off x="2635245" y="5984080"/>
            <a:ext cx="5989640" cy="70802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0" cap="none" spc="0" baseline="0">
                <a:solidFill>
                  <a:srgbClr val="9BBB59"/>
                </a:solidFill>
                <a:uFillTx/>
                <a:latin typeface="Calibri" pitchFamily="34"/>
                <a:ea typeface="DejaVu Sans"/>
                <a:cs typeface="Calibri" pitchFamily="34"/>
              </a:rPr>
              <a:t>СЕРВИС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0" cap="none" spc="0" baseline="0">
                <a:solidFill>
                  <a:srgbClr val="9BBB59"/>
                </a:solidFill>
                <a:uFillTx/>
                <a:latin typeface="Calibri" pitchFamily="34"/>
                <a:ea typeface="DejaVu Sans"/>
                <a:cs typeface="Calibri" pitchFamily="34"/>
              </a:rPr>
              <a:t>«ПОДДЕРЖКА МОБИЛИЗОВАННЫХ ГРАЖДАН 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1" i="0" u="none" strike="noStrike" kern="0" cap="none" spc="0" baseline="0">
                <a:solidFill>
                  <a:srgbClr val="9BBB59"/>
                </a:solidFill>
                <a:uFillTx/>
                <a:latin typeface="Calibri" pitchFamily="34"/>
                <a:ea typeface="DejaVu Sans"/>
                <a:cs typeface="Calibri" pitchFamily="34"/>
              </a:rPr>
              <a:t>И ЧЛЕНОВ ИХ СЕМЕЙ»</a:t>
            </a:r>
          </a:p>
        </p:txBody>
      </p:sp>
      <p:sp>
        <p:nvSpPr>
          <p:cNvPr id="8" name="Заголовок 1"/>
          <p:cNvSpPr txBox="1"/>
          <p:nvPr/>
        </p:nvSpPr>
        <p:spPr>
          <a:xfrm>
            <a:off x="250829" y="95253"/>
            <a:ext cx="7987914" cy="52482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-1" baseline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ДОПОЛНИТЕЛЬНЫЕ МЕРЫ СОЦИАЛЬНОЙ ПОДДЕРЖКИ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-1" baseline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СЕМЬЯМ ВОЕННОСЛУЖАЩИХ</a:t>
            </a:r>
          </a:p>
        </p:txBody>
      </p:sp>
      <p:sp>
        <p:nvSpPr>
          <p:cNvPr id="9" name="Прямоугольник 10"/>
          <p:cNvSpPr/>
          <p:nvPr/>
        </p:nvSpPr>
        <p:spPr>
          <a:xfrm>
            <a:off x="842967" y="5508629"/>
            <a:ext cx="8154984" cy="577845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050" b="0" i="1" u="none" strike="noStrike" kern="1200" cap="none" spc="0" baseline="0">
                <a:solidFill>
                  <a:srgbClr val="FF0000"/>
                </a:solidFill>
                <a:uFillTx/>
                <a:latin typeface="Calibri" pitchFamily="34"/>
                <a:ea typeface="DejaVu Sans"/>
                <a:cs typeface="Calibri" pitchFamily="34"/>
              </a:rPr>
              <a:t>Меры социальной поддержки предоставляются членам семьи военнослужащих, в период прохождения военнослужащими военной службы, а также членам семьи военнослужащих, получивших ранение (контузию, травму, увечье), погибших (умерших) военнослужащих</a:t>
            </a:r>
          </a:p>
        </p:txBody>
      </p:sp>
      <p:pic>
        <p:nvPicPr>
          <p:cNvPr id="10" name="Picture 6" descr="https://upload.wikimedia.org/wikipedia/commons/thumb/3/33/Info_icon_002.svg/1200px-Info_icon_002.svg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87341" y="5541958"/>
            <a:ext cx="482602" cy="48418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CustomShape 3"/>
          <p:cNvSpPr/>
          <p:nvPr/>
        </p:nvSpPr>
        <p:spPr>
          <a:xfrm>
            <a:off x="255583" y="655003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Таблица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9" y="2957453"/>
            <a:ext cx="8907463" cy="3099258"/>
          </a:xfrm>
          <a:prstGeom prst="rect">
            <a:avLst/>
          </a:prstGeom>
        </p:spPr>
      </p:pic>
      <p:pic>
        <p:nvPicPr>
          <p:cNvPr id="3" name="Picture 6" descr="https://www.bsko-bg.ru/wp-content/uploads/2022/04/documenty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5409" y="968377"/>
            <a:ext cx="560390" cy="56039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12"/>
          <p:cNvSpPr/>
          <p:nvPr/>
        </p:nvSpPr>
        <p:spPr>
          <a:xfrm>
            <a:off x="838203" y="871542"/>
            <a:ext cx="8159748" cy="1969773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0" u="none" strike="noStrike" kern="1200" cap="none" spc="0" baseline="0" dirty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Постановление Правительства Тюменской области от 02.12.2022 №869-п «Об особенностях предоставления отдельных мер социальной поддержки семьям граждан, призванных на военную службу по мобилизации в Вооруженные Силы Российской Федерации»</a:t>
            </a:r>
          </a:p>
          <a:p>
            <a:pPr marL="285750" marR="0" lvl="0" indent="-28575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0" u="none" strike="noStrike" kern="1200" cap="none" spc="0" baseline="0" dirty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Постановление Правительства Тюменской области от 16.01.2023 №5-п «О предоставлении в 2023 году детских путевок в организации отдыха детей и их оздоровления Тюменской области для отдельных категорий граждан»</a:t>
            </a:r>
          </a:p>
          <a:p>
            <a:pPr marL="285750" marR="0" lvl="0" indent="-28575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0" u="none" strike="noStrike" kern="1200" cap="none" spc="0" baseline="0" dirty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Постановление Правительства Тюменской области от 10.03.2009 № 73-п «О социальной поддержке отдельных категорий граждан, нуждающихся в оздоровлении, в Тюменской области»</a:t>
            </a:r>
          </a:p>
        </p:txBody>
      </p:sp>
      <p:sp>
        <p:nvSpPr>
          <p:cNvPr id="5" name="Заголовок 1"/>
          <p:cNvSpPr txBox="1"/>
          <p:nvPr/>
        </p:nvSpPr>
        <p:spPr>
          <a:xfrm>
            <a:off x="232568" y="296073"/>
            <a:ext cx="9234489" cy="2079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-1" baseline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ДОПОЛНИТЕЛЬНЫЕ МЕРЫ СОЦИАЛЬНОЙ ПОДДЕРЖКИ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-1" baseline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СЕМЬЯМ ВОЕННОСЛУЖАЩИХ</a:t>
            </a:r>
          </a:p>
        </p:txBody>
      </p:sp>
      <p:sp>
        <p:nvSpPr>
          <p:cNvPr id="6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CustomShape 3"/>
          <p:cNvSpPr/>
          <p:nvPr/>
        </p:nvSpPr>
        <p:spPr>
          <a:xfrm>
            <a:off x="255583" y="655003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8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Таблица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9" y="1519860"/>
            <a:ext cx="8907463" cy="1224518"/>
          </a:xfrm>
          <a:prstGeom prst="rect">
            <a:avLst/>
          </a:prstGeom>
        </p:spPr>
      </p:pic>
      <p:sp>
        <p:nvSpPr>
          <p:cNvPr id="3" name="Заголовок 1"/>
          <p:cNvSpPr txBox="1"/>
          <p:nvPr/>
        </p:nvSpPr>
        <p:spPr>
          <a:xfrm>
            <a:off x="232568" y="296073"/>
            <a:ext cx="9234489" cy="2079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-1" baseline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ДОПОЛНИТЕЛЬНЫЕ МЕРЫ СОЦИАЛЬНОЙ ПОДДЕРЖКИ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none" strike="noStrike" kern="1200" cap="none" spc="-1" baseline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СЕМЬЯМ ВОЕННОСЛУЖАЩИХ</a:t>
            </a:r>
          </a:p>
        </p:txBody>
      </p:sp>
      <p:pic>
        <p:nvPicPr>
          <p:cNvPr id="4" name="Picture 6" descr="https://www.bsko-bg.ru/wp-content/uploads/2022/04/documenty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90489" y="888303"/>
            <a:ext cx="560390" cy="5603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8"/>
          <p:cNvSpPr/>
          <p:nvPr/>
        </p:nvSpPr>
        <p:spPr>
          <a:xfrm>
            <a:off x="769933" y="983556"/>
            <a:ext cx="8159748" cy="307979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285750" marR="0" lvl="0" indent="-28575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itchFamily="2"/>
              <a:buChar char="ü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400" b="1" i="0" u="none" strike="noStrike" kern="1200" cap="none" spc="0" baseline="0" dirty="0">
                <a:solidFill>
                  <a:srgbClr val="7F7F7F"/>
                </a:solidFill>
                <a:uFillTx/>
                <a:latin typeface="Calibri" pitchFamily="34"/>
                <a:ea typeface="DejaVu Sans"/>
                <a:cs typeface="Calibri" pitchFamily="34"/>
              </a:rPr>
              <a:t>Закон Тюменской области от 19.11.2002 №93 «О транспортном налоге»</a:t>
            </a:r>
          </a:p>
        </p:txBody>
      </p:sp>
      <p:sp>
        <p:nvSpPr>
          <p:cNvPr id="6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CustomShape 3"/>
          <p:cNvSpPr/>
          <p:nvPr/>
        </p:nvSpPr>
        <p:spPr>
          <a:xfrm>
            <a:off x="255583" y="655003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8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СЕМЬЯМ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28" y="1715559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50152" y="464554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278829"/>
              </p:ext>
            </p:extLst>
          </p:nvPr>
        </p:nvGraphicFramePr>
        <p:xfrm>
          <a:off x="508478" y="1052736"/>
          <a:ext cx="8442432" cy="4828540"/>
        </p:xfrm>
        <a:graphic>
          <a:graphicData uri="http://schemas.openxmlformats.org/drawingml/2006/table">
            <a:tbl>
              <a:tblPr/>
              <a:tblGrid>
                <a:gridCol w="2304256"/>
                <a:gridCol w="3096344"/>
                <a:gridCol w="3041832"/>
              </a:tblGrid>
              <a:tr h="532182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7431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Возмещение расходов на установку внутридомового (внутриквартирного) газового оборудования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/>
                      </a:r>
                      <a:br>
                        <a:rPr lang="ru-RU" sz="1100" dirty="0">
                          <a:effectLst/>
                          <a:latin typeface="+mn-lt"/>
                        </a:rPr>
                      </a:b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члены семей (родители, супруги, дети, бабушки, дедушки)граждан, принимающих (принимавших) участие в специальной военной операции, лиц, призванные на военную службу по мобилизации в Вооруженные Силы Российской Федерации в соответствии с </a:t>
                      </a:r>
                      <a:r>
                        <a:rPr lang="ru-RU" sz="1100" b="0" i="0" u="none" strike="noStrike" dirty="0">
                          <a:solidFill>
                            <a:srgbClr val="800000"/>
                          </a:solidFill>
                          <a:effectLst/>
                          <a:latin typeface="+mn-lt"/>
                          <a:hlinkClick r:id="rId4"/>
                        </a:rPr>
                        <a:t>Указом</a:t>
                      </a:r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 Президента Российской Федерации от 21.09.2022 N 647 "Об объявлении частичной мобилизации в Российской Федерации" совместно проживающие с </a:t>
                      </a:r>
                      <a:r>
                        <a:rPr lang="ru-RU" sz="1100" b="0" i="0" u="none" strike="noStrike" dirty="0" smtClean="0">
                          <a:effectLst/>
                          <a:latin typeface="+mn-lt"/>
                        </a:rPr>
                        <a:t>ними</a:t>
                      </a:r>
                      <a:endParaRPr lang="ru-RU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>
                          <a:effectLst/>
                          <a:latin typeface="+mn-lt"/>
                        </a:rPr>
                        <a:t>Постановление Правительства Тюменской области от 05.05.2008 N 127-п "Об утверждении Порядка расходования субвенций, передаваемых органам местного самоуправления на исполнение государственного полномочия по социальной поддержке отдельных категорий граждан в отношении газификации жилых домов (квартир) в населенных пунктах Тюменской области"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9457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>
                          <a:effectLst/>
                          <a:latin typeface="+mn-lt"/>
                        </a:rPr>
                        <a:t>Освобождение от начисления пеней в случае несвоевременного и (или) неполного внесения ими платы за жилое помещение и коммунальные услуги, взноса на капитальный ремонт общего имущества в многоквартирном доме, установленных жилищным законодательством РФ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>
                          <a:effectLst/>
                          <a:latin typeface="+mn-lt"/>
                        </a:rPr>
                        <a:t/>
                      </a:r>
                      <a:br>
                        <a:rPr lang="ru-RU" sz="1100" b="0">
                          <a:effectLst/>
                          <a:latin typeface="+mn-lt"/>
                        </a:rPr>
                      </a:br>
                      <a:endParaRPr lang="ru-RU" sz="1100" b="0">
                        <a:effectLst/>
                        <a:latin typeface="+mn-lt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супруги, дети, родители, а также другие родственники, нетрудоспособные иждивенцы и иные граждане, признанные членами семьи, совместно проживающие с гражданами Российской Федерации: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- призванными на военную службу по мобилизации;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-проходящими военную службу в Вооруженных Силах Российской Федерации по контракту; - проходящими военную службу (службу) в войсках национальной гвардии Российской Федерации, в воинских формированиях и соответствующих органах, участвующих в специальной военной операции;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- заключившими контракт о добровольном содействии в выполнении задач;</a:t>
                      </a:r>
                    </a:p>
                    <a:p>
                      <a:pPr algn="l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- проходящими военную службу в пограничных органах федеральной службы безопасности и выполняющие (выполнявшие) определенные задачи</a:t>
                      </a:r>
                      <a:r>
                        <a:rPr lang="ru-RU" sz="1100" b="0" i="0" u="none" strike="noStrike" dirty="0" smtClean="0">
                          <a:effectLst/>
                          <a:latin typeface="+mn-lt"/>
                        </a:rPr>
                        <a:t>.</a:t>
                      </a:r>
                      <a:endParaRPr lang="ru-RU" sz="1100" b="0" i="0" u="none" strike="noStrike" dirty="0">
                        <a:effectLst/>
                        <a:latin typeface="+mn-lt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 smtClean="0">
                          <a:effectLst/>
                          <a:latin typeface="+mn-lt"/>
                        </a:rPr>
                        <a:t>Постановление Губернатора Тюменской области от 23.11.2022 N 135 "Об утверждении Порядка освобождения некоторых категорий граждан Российской Федерации, перечисленных в статье 9.1 Федерального закона от 14.03.2022 N 58-ФЗ "О внесении изменений в отдельные законодательные акты Российской Федерации", от начисления пеней в случае несвоевременного и (или) неполного внесения ими платы за жилое помещение и коммунальные услуги, взноса на капитальный ремонт общего имущества в многоквартирном доме, установленных жилищным законодательством Российской Федерации»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085" y="3212976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6079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СЕМЬЯМ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085" y="1412776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50152" y="464554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652830"/>
              </p:ext>
            </p:extLst>
          </p:nvPr>
        </p:nvGraphicFramePr>
        <p:xfrm>
          <a:off x="449540" y="692696"/>
          <a:ext cx="8442432" cy="5945397"/>
        </p:xfrm>
        <a:graphic>
          <a:graphicData uri="http://schemas.openxmlformats.org/drawingml/2006/table">
            <a:tbl>
              <a:tblPr/>
              <a:tblGrid>
                <a:gridCol w="1903282"/>
                <a:gridCol w="3497318"/>
                <a:gridCol w="3041832"/>
              </a:tblGrid>
              <a:tr h="532182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7431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Единовременная выплата 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оплаты обучения по программам профессиональной 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подготовки водителей транспортных средств категории "B" 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(в размере фактической стоимости обучения в автошколе, но не более 40 000 рублей)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члены семей погибших (умерших) при участии в специальной военной операции военнослужащих, лиц, проходивших службу в войсках национальной гвардии Российской Федерации и имевших специальное звание полиции, граждан Российской Федерации, пребывавших в составе добровольческих формирований, содействующих выполнению задач, возложенных на Вооруженные Силы Российской Федерации (войска национальной гвардии Российской Федерации) в ходе специальной военной операции, и заключивших с Министерством обороны Российской Федерации (Федеральной службой войск национальной гвардии Российской Федерации) контракт о пребывании в добровольческом формировании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(к членам семьи относятся: родители; вдова (вдовец), не вступившая (не вступивший) в повторный брак; совершеннолетние дети)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18.04.2024 N 235-п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"Об установлении дополнительной меры социальной поддержки в виде единовременной выплаты членам семей отдельных категорий граждан для оплаты обучения в организациях, осуществляющих образовательную деятельность по программам профессиональной подготовки водителей транспортных средств категории "B" 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9457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Единовременная выплата — 65 000 рублей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Единовременная выплата не учитывается в составе доходов граждан при расчете среднедушевого дохода в целях предоставления социального обслуживания, государственной социальной помощи, мер социальной поддержки, предусмотренных федеральным и региональным законодательством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член семьи погибшего (умершего) в ходе проведения специальной военной операции военнослужащего, лица, проходившего службу в войсках национальной гвардии Российской Федерации и имевшего специальное звание полиции, гражданина Российской Федерации, пребывавшего в добровольческих формированиях, содействующих выполнению задач, возложенных на Вооруженные Силы Российской Федерации (войска национальной гвардии Российской Федерации) в ходе специальной военной операции, и заключившего с Министерством обороны Российской Федерации (Федеральной службой войск национальной гвардии Российской Федерации) контракт о пребывании в добровольческом формировании (о добровольном содействии в выполнении задач, возложенных на Вооруженные Силы Российской Федерации или войска национальной гвардии Российской Федерации), иному родственнику или лицу, взявшему на себя обязанности по организации его погребения, на его погребение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01.04.2022 N 205-п "Об установлении дополнительных мер социальной поддержки в форме единовременной выплаты отдельным категориям граждан, принимающим (принимавшим) участие в специальной военной операции, и членам их семей"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1600" y="3861048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8417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1600" y="1484784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50819" y="521657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122070"/>
              </p:ext>
            </p:extLst>
          </p:nvPr>
        </p:nvGraphicFramePr>
        <p:xfrm>
          <a:off x="450048" y="785925"/>
          <a:ext cx="8514441" cy="5729299"/>
        </p:xfrm>
        <a:graphic>
          <a:graphicData uri="http://schemas.openxmlformats.org/drawingml/2006/table">
            <a:tbl>
              <a:tblPr/>
              <a:tblGrid>
                <a:gridCol w="2838147"/>
                <a:gridCol w="2838147"/>
                <a:gridCol w="2838147"/>
              </a:tblGrid>
              <a:tr h="470862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4259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Единовременная выплата 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dirty="0">
                          <a:effectLst/>
                          <a:latin typeface="+mn-lt"/>
                        </a:rPr>
                        <a:t>(</a:t>
                      </a:r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100 000 рублей,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с 01.06.2024 - 205 000 рублей))</a:t>
                      </a:r>
                      <a:endParaRPr lang="ru-RU" sz="1100" dirty="0">
                        <a:effectLst/>
                        <a:latin typeface="+mn-lt"/>
                      </a:endParaRP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/>
                      </a:r>
                      <a:br>
                        <a:rPr lang="ru-RU" sz="1100" dirty="0">
                          <a:effectLst/>
                          <a:latin typeface="+mn-lt"/>
                        </a:rPr>
                      </a:b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граждане, убывшие для прохождения военной службы через Военный комиссариат Тюменской области или Пункт отбора на военную службу по контракту (2 разряда) г. Тюмень для участия в специальной военной операции, заключившие контракт для прохождения военной службы с Министерством обороны Российской Федерации, зачисленные в списки воинских частей и проходящие военную службу по контракту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/>
                      </a:r>
                      <a:br>
                        <a:rPr lang="ru-RU" sz="1100" dirty="0">
                          <a:effectLst/>
                          <a:latin typeface="+mn-lt"/>
                        </a:rPr>
                      </a:br>
                      <a:endParaRPr lang="ru-RU" sz="1100" dirty="0">
                        <a:effectLst/>
                        <a:latin typeface="+mn-lt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Постановление Правительства Тюменской области от 03.05.2023 N 243-п "Об установлении дополнительной меры социальной поддержки в форме единовременной выплаты гражданам, убывшим для прохождения военной службы через Военный комиссариат Тюменской области или Пункт отбора на военную службу по контракту (2 разряда) г. Тюмень для участия в специальной военной операции, заключившим контракт для прохождения военной службы с Министерством обороны Российской Федерации, зачисленным в списки воинских частей и проходящим военную службу по контракту"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474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Единовременная выплата </a:t>
                      </a:r>
                      <a:endParaRPr lang="ru-RU" sz="1100" dirty="0" smtClean="0">
                        <a:effectLst/>
                        <a:latin typeface="+mn-lt"/>
                      </a:endParaRP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200 000 рублей)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военнослужащие, проходящие военную службу по призыву в соответствии с Федеральным законом от 28.03.1998 N 53-ФЗ "О воинской обязанности и военной службе", и граждане Российской Федерации, призванные на военную службу по мобилизации в Вооруженные Силы Российской Федерации в соответствии с Указом Президента Российской Федерации от 21.09.2022 N 647 "Об объявлении частичной мобилизации в Российской Федерации", заключившие в период прохождения военной службы, но не ранее 1 октября 2023 года, контракт о прохождении военной службы с Министерством обороны РФ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Постановление Правительства Тюменской области от 02.11.2023 N 700-п "Об установлении дополнительной меры социальной поддержки в форме единовременной выплаты военнослужащим, проходящим военную службу по призыву в соответствии с Федеральным законом от 28.03.1998 N 53-ФЗ "О воинской обязанности и военной службе", и гражданам Российской Федерации, призванным на военную службу по мобилизации в Вооруженные Силы Российской Федерации в соответствии с Указом Президента Российской Федерации от 21.09.2022 N 647 "Об объявлении частичной мобилизации в Российской Федерации", заключившим в период прохождения военной службы, но не ранее 1 октября 2023 года, контракт о прохождении военной службы с Министерством обороны Российской Федерации»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Прямоугольник 4"/>
          <p:cNvSpPr/>
          <p:nvPr/>
        </p:nvSpPr>
        <p:spPr>
          <a:xfrm>
            <a:off x="323528" y="1026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10" name="Picture 13" descr="https://lucyandleo.ru/local/templates/main/img/tic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1590" y="3717032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СЕМЬЯМ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28" y="1715559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50152" y="464554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3185693"/>
              </p:ext>
            </p:extLst>
          </p:nvPr>
        </p:nvGraphicFramePr>
        <p:xfrm>
          <a:off x="477543" y="764704"/>
          <a:ext cx="8442432" cy="5580380"/>
        </p:xfrm>
        <a:graphic>
          <a:graphicData uri="http://schemas.openxmlformats.org/drawingml/2006/table">
            <a:tbl>
              <a:tblPr/>
              <a:tblGrid>
                <a:gridCol w="1574177"/>
                <a:gridCol w="5256584"/>
                <a:gridCol w="1611671"/>
              </a:tblGrid>
              <a:tr h="532182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9457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Единовременная выплата - 3 000 000 рублей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Единовременная выплата не учитывается в составе доходов граждан при расчете среднедушевого дохода в целях предоставления социального обслуживания, государственной социальной помощи, мер социальной поддержки, предусмотренных федеральным и региональным законодательством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члены семьи погибшего (умершего) в ходе проведения специальной военной операции военнослужащего, лица, проходившего службу в войсках национальной гвардии Российской Федерации и имевшего специальное звание полиции, гражданина Российской Федерации, пребывавшего в добровольческих формированиях, содействующих выполнению задач, возложенных на Вооруженные Силы Российской Федерации (войска национальной гвардии Российской Федерации) в ходе специальной военной операции, и заключившего с Министерством обороны Российской Федерации (Федеральной службой войск национальной гвардии Российской Федерации) контракт о пребывании в добровольческом формировании (о добровольном содействии в выполнении задач, возложенных на Вооруженные Силы Российской Федерации или войска национальной гвардии Российской Федерации), проживающие в Тюменской области на дату гибели (смерти) участников специальной военной операции либо независимо от проживания в Тюменской области, если погибший (умерший) участник специальной военной операции проживал в Тюменской области на дату начала участия в специальной военной операции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(в равных долях родителям (если они не были лишены родительских прав или ограничены в родительских правах); вдовам, не вступившим в повторный брак; детям, не достигшим 18 лет, детям старше 18 лет, если они стали инвалидами до достижения ими возраста 18 лет, детям старше 18 лет, но не достигшим возраста 23 лет, если они обучаются в образовательных организациях по очной форме обучения на дату гибели (смерти) участника специальной военной операции; лицам, признанным фактически воспитывавшим и содержавшим участника специальной военной операции в течение не менее пяти лет до достижения им совершеннолетия (фактическим воспитателем). 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 отсутствии членов семьи указанных категорий либо в случае их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необращения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 единовременной выплатой в течение 3 лет со дня гибели (смерти) участника специальной военной операции единовременная выплата осуществляется в равных долях совершеннолетним детям погибшего (умершего) участника специальной военной операции либо в случае отсутствия совершеннолетних детей полнородным и </a:t>
                      </a:r>
                      <a:r>
                        <a:rPr lang="ru-RU" sz="11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неполнородным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братьям и сестрам погибшего (умершего) участника специальной военной операции.)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01.04.2022 N 205-п "Об установлении дополнительных мер социальной поддержки в форме единовременной выплаты отдельным категориям граждан, принимающим (принимавшим) участие в специальной военной операции, и членам их семей"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085" y="3212976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266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СЕМЬЯМ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28" y="1715559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50152" y="464554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129497"/>
              </p:ext>
            </p:extLst>
          </p:nvPr>
        </p:nvGraphicFramePr>
        <p:xfrm>
          <a:off x="508478" y="1052737"/>
          <a:ext cx="8442432" cy="5256583"/>
        </p:xfrm>
        <a:graphic>
          <a:graphicData uri="http://schemas.openxmlformats.org/drawingml/2006/table">
            <a:tbl>
              <a:tblPr/>
              <a:tblGrid>
                <a:gridCol w="2304256"/>
                <a:gridCol w="3096344"/>
                <a:gridCol w="3041832"/>
              </a:tblGrid>
              <a:tr h="576680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2929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Ежемесячное пособие 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(5 000 рублей в месяц каждому члену семьи)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родители, вдовы, дети, не достигшие возраста 18 лет, военнослужащих, в том числе пребывавших в добровольческих формированиях, содействующих выполнению задач, возложенных на Вооруженные Силы Российской Федерации в ходе специальной военной операции, и заключивших с Министерством обороны Российской Федерации контракт о пребывании в добровольческом формировании (о добровольном содействии в выполнении задач, возложенных на Вооруженные Силы Российской Федерации), лиц, проходивших службу в войсках национальной гвардии Российской Федерации и имевших специальное звание полиции, погибших (умерших) при участии в проведении специальной военной операции 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09.06.2012 N 217-п "О мере социальной поддержки в форме ежемесячного пособия семьям погибших (умерших) военнослужащих, в том числе пребывавших в добровольческих формированиях, содействующих выполнению задач, возложенных на Вооруженные Силы Российской Федерации в ходе специальной военной операции, и заключивших с Министерством обороны Российской Федерации контракт о пребывании в добровольческом формировании (о добровольном содействии в выполнении задач, возложенных на Вооруженные Силы Российской Федерации), сотрудников органов внутренних дел, лиц, проходивших службу в войсках национальной гвардии Российской Федерации"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974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земельного участка в собственность бесплатно для индивидуального жилищного строительства, ведения личного подсобного хозяйства в границах населенного пункта, садоводства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члены семьи (супруги, дети, родители) погибшего (умершего) военнослужащего, лица, заключившего контракт о пребывании в добровольческом формировании, содействующем выполнению задач, возложенных на Вооруженные Силы Российской Федерации, и лица, проходившего службу в войсках национальной гвардии Российской Федерации и имеющего специальные звания полиции, удостоенные звания Героя Российской Федерации или награжденные орденами Российской Федерации за заслуги, проявленные в ходе участия в специальной военной операции, и являющиеся ветеранами боевых действий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Закон Тюменской области от 21.06.2018 № 55 «О предоставлении земельных участков отдельным категориям граждан в собственность бесплатно»;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постановление Правительства Тюменской области от 17.08.2023 № 527-п «Об утверждении Порядка реализации отдельных положений Закона Тюменской области от 21.06.2018 № 55 «О предоставлении земельных участков отдельным категориям граждан в собственность бесплатно»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1600" y="4365104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901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СЕМЬЯМ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28" y="1715559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50152" y="464554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708903"/>
              </p:ext>
            </p:extLst>
          </p:nvPr>
        </p:nvGraphicFramePr>
        <p:xfrm>
          <a:off x="450058" y="764705"/>
          <a:ext cx="8442432" cy="5925393"/>
        </p:xfrm>
        <a:graphic>
          <a:graphicData uri="http://schemas.openxmlformats.org/drawingml/2006/table">
            <a:tbl>
              <a:tblPr/>
              <a:tblGrid>
                <a:gridCol w="2681782"/>
                <a:gridCol w="2880320"/>
                <a:gridCol w="2880330"/>
              </a:tblGrid>
              <a:tr h="61087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082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 на первоочередное приобретение земельного участка в собственность бесплатно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член (члены) семьи погибших (умерших) участников специальной военной операции (военнослужащих, лиц, заключивших контракт о пребывании в добровольческом формировании, содействующем выполнению задач, возложенных на Вооруженные Силы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РФ,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лиц, проходящих (проходивших) службу в войсках национальной гвардии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РФ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имеющих специальные звания полиции, удостоенных звания Героя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РФ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или награжденных орденами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РФ 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заслуги, проявленные в ходе участия в специальной военной операции, и являющихся ветеранами боевых действий), являющийся (являющиеся) инвалидом (инвалидами)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Тюменской области от 21.06.2018 № 55 «О предоставлении земельных участков отдельным категориям граждан в собственность бесплатно» </a:t>
                      </a:r>
                      <a:b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517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Сохранение компенсации расходов по найму жилья лицам из числа детей-сирот и детей, оставшихся без попечения родителей, лицам, которые относились к категории детей-сирот и детей, оставшихся без попечения родителей, лицам из числа детей-сирот и детей, оставшихся без попечения родителей, достигших возраста 23 лет 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члены семьи (супруги, дети) граждан, принимающих участие в специальной военной операции 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31.01.2020 N 35-п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"О мерах по обеспечению реализации гарантий прав детей-сирот и детей, оставшихся без попечения родителей, лиц из числа детей-сирот и детей, оставшихся без попечения родителей, на жилые помещения и об утрате силы некоторых нормативных правовых актов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6175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Дополнительная социальная выплата молодым семьям на строительство (приобретение) жилья в случае гибели (смерти) члена молодой семьи - участника СВО 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члены молодой семьи (участницы мероприятий по обеспечению жильем молодых семей) погибшего участника СВО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Тюменской области от 03.08.1999 № 128 «О предоставлении субсидий и займов гражданам на строительство или приобретение жилья в Тюменской области за счет средств областного бюджета»;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23.03.2011 №78-п «Об утверждении Порядка предоставления молодым семьям социальных выплат на приобретение жилого помещения или создание объекта индивидуального жилищного строительства»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8510" y="3573016"/>
            <a:ext cx="398458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1600" y="4869160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1903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СЕМЬЯМ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28" y="1715559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50152" y="464554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046218"/>
              </p:ext>
            </p:extLst>
          </p:nvPr>
        </p:nvGraphicFramePr>
        <p:xfrm>
          <a:off x="450058" y="764705"/>
          <a:ext cx="8442432" cy="5961380"/>
        </p:xfrm>
        <a:graphic>
          <a:graphicData uri="http://schemas.openxmlformats.org/drawingml/2006/table">
            <a:tbl>
              <a:tblPr/>
              <a:tblGrid>
                <a:gridCol w="2681782"/>
                <a:gridCol w="2880320"/>
                <a:gridCol w="2880330"/>
              </a:tblGrid>
              <a:tr h="61087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25082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жилых помещений по договорам социального найма из жилищного фонда Тюменской области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граждане, являющиеся нетрудоспособными членами семей погибших (умерших) инвалидов и ветеранов боевых действий на территориях других государств, состоявшие на иждивении и получающие (имеющие право на получение) пенсии по случаю потери кормильца в соответствии с пенсионным законодательством Российской Федерации; родители, не вступившая (не вступивший) в повторный брак супруга (супруг) погибшего инвалида и ветерана боевых действий на территориях других государств; родители, не вступившая (не вступивший) в повторный брак и одиноко проживающая (проживающий) супруга (супруг) умершего ветерана боевых действий на территориях других государств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Тюменской области от 07.10.1999 №137 «О порядке учета граждан, нуждающихся в жилых помещениях, предоставляемых им по договорам социального найма, и предоставления жилых помещений в Тюменской области»,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05.10.2009 № 286-п «Об утверждении Порядка предоставления жилых помещений отдельным категориям граждан по договорам социального найма из жилищного фонда Тюменской области»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517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Бесплатный проезд на автомобильном транспорте общего пользования (кроме легкового такси) в городском сообщении по муниципальным маршрутам, автомобильном транспорте общего пользования (кроме легкового такси) в пригородном сообщении по муниципальным и межмуниципальным маршрутам, автомобильном транспорте общего пользования (кроме легкового такси) в междугородном сообщении по муниципальным маршрутам, автомобильном транспорте общего пользования (кроме легкового такси) в междугородном сообщении по межмуниципальным маршрутам, связывающим административный центр муниципального района с населенными пунктами данного муниципального района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либо денежная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компенсация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родители и не вступившая (не вступивший) в повторный брак супруга (супруг) погибших (умерших) ветеранов боевых действий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15.12.2023 № 833‑п «Об утверждении Положения о порядке предоставления мер социальной поддержки по проезду граждан льготных категорий на автомобильном транспорте общего пользования в городском, пригородном и междугородном сообщении, на железнодорожном транспорте в пригородном и междугородном сообщении, а также на внутреннем водном транспорте по местным маршрутам и признании утратившими силу некоторых нормативных правовых актов», постановление Правительства Тюменской области от 07.12.2012 № 508‑п «Об установлении размера денежной компенсации взамен бесплатного проезда на автомобильном транспорте общего пользования в городском и пригородном сообщении»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3812981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851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СЕМЬЯМ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82428" y="1715559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50152" y="464554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597441"/>
              </p:ext>
            </p:extLst>
          </p:nvPr>
        </p:nvGraphicFramePr>
        <p:xfrm>
          <a:off x="450058" y="764705"/>
          <a:ext cx="8442432" cy="5422660"/>
        </p:xfrm>
        <a:graphic>
          <a:graphicData uri="http://schemas.openxmlformats.org/drawingml/2006/table">
            <a:tbl>
              <a:tblPr/>
              <a:tblGrid>
                <a:gridCol w="2681782"/>
                <a:gridCol w="2880320"/>
                <a:gridCol w="2880330"/>
              </a:tblGrid>
              <a:tr h="61087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551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 на получение мер социальной поддержки по проезду на автомобильном транспорте общего пользования (кроме легкового такси) в междугородном сообщении по межмуниципальным маршрутам (за исключением маршрутов, связывающих административный центр муниципального района с населенными пунктами данного муниципального района), а также на автомобильном транспорте общего пользования (кроме легкового такси) в междугородном сообщении по межрегиональным маршрутам в пределах Тюменской области при условии отправления пассажира с остановочного пункта, расположенного в Тюменской области в размере 100 процентов от установленных </a:t>
                      </a: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тарифов</a:t>
                      </a: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родители и не вступившая (не вступивший) в повторный брак супруга (супруг) погибших (умерших) ветеранов боевых действий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15.12.2023 № 833‑п «Об утверждении Положения о порядке предоставления мер социальной поддержки по проезду граждан льготных категорий на автомобильном транспорте общего пользования в городском, пригородном и междугородном сообщении, на железнодорожном транспорте в пригородном и междугородном сообщении, а также на внутреннем водном транспорте по местным маршрутам и признании утратившими силу некоторых нормативных правовых актов», постановление Правительства Тюменской области от 07.12.2012 № 508‑п «Об установлении размера денежной компенсации взамен бесплатного проезда на автомобильном транспорте общего пользования в городском и пригородном сообщении»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517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Приоритетное предоставление мер поддержки при организации выплат на приобретение или строительство жилых помещений за утраченные (разрушенные) жилые помещения в результате чрезвычайной ситуации, вызванной весенними паводками 2024 года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члены семей участников специальной военной операции </a:t>
                      </a:r>
                      <a:b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31.05.2024 N 352-п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"О Порядке и условиях оказания мер поддержки гражданам, жилые помещения которых утрачены (разрушены) и (или) повреждены в результате воздействия поражающих факторов источника чрезвычайной ситуации, предоставляемых на территории муниципальных образований Тюменской области, которые находятся в зоне затопления и подтопления в связи с паводком в 2024 году" 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3812981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548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1590" y="1542793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55583" y="655003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231219"/>
              </p:ext>
            </p:extLst>
          </p:nvPr>
        </p:nvGraphicFramePr>
        <p:xfrm>
          <a:off x="539552" y="788349"/>
          <a:ext cx="8442432" cy="5881794"/>
        </p:xfrm>
        <a:graphic>
          <a:graphicData uri="http://schemas.openxmlformats.org/drawingml/2006/table">
            <a:tbl>
              <a:tblPr/>
              <a:tblGrid>
                <a:gridCol w="2249744"/>
                <a:gridCol w="3378544"/>
                <a:gridCol w="2814144"/>
              </a:tblGrid>
              <a:tr h="526917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495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Единовременная выплата </a:t>
                      </a:r>
                      <a:endParaRPr lang="ru-RU" sz="1100" dirty="0" smtClean="0">
                        <a:effectLst/>
                        <a:latin typeface="+mn-lt"/>
                      </a:endParaRP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ru-RU" sz="1100" dirty="0">
                          <a:effectLst/>
                          <a:latin typeface="+mn-lt"/>
                        </a:rPr>
                        <a:t>100 000 рублей)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b="0" i="0" u="none" strike="noStrike" dirty="0">
                          <a:effectLst/>
                          <a:latin typeface="+mn-lt"/>
                        </a:rPr>
                        <a:t>граждане, заключившие в Тюменской области контракт с Федеральной службой войск национальной гвардии Российской Федерации о прохождении военной службы в войсках национальной гвардии Российской Федерации во вновь формируемых подразделениях Федеральной службы войск национальной гвардии Российской Федерации для участия в специальной военной операции и прибывшим к месту выполнения служебно-боевых задач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effectLst/>
                          <a:latin typeface="+mn-lt"/>
                        </a:rPr>
                        <a:t>Постановление Правительства Тюменской области от 17.11.2023 N 744-п "Об установлении дополнительной меры социальной поддержки в форме единовременной выплаты гражданам, заключившим в Тюменской области контракт с Федеральной службой войск национальной гвардии Российской Федерации о прохождении военной службы в войсках национальной гвардии Российской Федерации во вновь формируемых подразделениях Федеральной службы войск национальной гвардии Российской Федерации для участия в специальной военной операции и прибывшим к месту выполнения служебно-боевых задач"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459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Единовременная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выплата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(1 000 000 рублей)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Единовременная выплата не учитывается в составе доходов граждан при расчете среднедушевого дохода в целях предоставления социального обслуживания, государственной социальной помощи, мер социальной поддержки, предусмотренных федеральным и региональным законодательством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военнослужащие, лица, проходящие (проходившие) службу в войсках национальной гвардии Российской Федерации и имеющие специальное звание полиции, граждане Российской Федерации, пребывающие (пребывавшие) в добровольческих формированиях, содействующих выполнению задач, возложенных на Вооруженные Силы Российской Федерации (войска национальной гвардии Российской Федерации) в ходе специальной военной операции, и заключившие с Министерством обороны Российской Федерации (Федеральной службой войск национальной гвардии Российской Федерации) контракт о пребывании в добровольческом формировании (о добровольном содействии в выполнении задач, возложенных на Вооруженные Силы Российской Федерации или войска национальной гвардии Российской Федерации), получившие ранение (контузию, травму, увечье) в ходе проведения специальной военной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операции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01.04.2022 N 205-п "Об установлении дополнительных мер социальной поддержки в форме единовременной выплаты отдельным категориям граждан, принимающим (принимавшим) участие в специальной военной операции, и членам их семей"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13" descr="https://lucyandleo.ru/local/templates/main/img/tic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354" y="3717032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998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1321" y="1741589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55583" y="655003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058761"/>
              </p:ext>
            </p:extLst>
          </p:nvPr>
        </p:nvGraphicFramePr>
        <p:xfrm>
          <a:off x="539552" y="1052736"/>
          <a:ext cx="8442432" cy="4688840"/>
        </p:xfrm>
        <a:graphic>
          <a:graphicData uri="http://schemas.openxmlformats.org/drawingml/2006/table">
            <a:tbl>
              <a:tblPr/>
              <a:tblGrid>
                <a:gridCol w="2249744"/>
                <a:gridCol w="3378544"/>
                <a:gridCol w="2814144"/>
              </a:tblGrid>
              <a:tr h="526917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731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Ежемесячное пособие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(5 000 рублей в месяц)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инвалиды вследствие военной травмы, полученной при участии в проведении специальной военной операции,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проживающие в Тюменской области, не получающие двух пенсий в соответствии с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подпунктом 1 пункта 3 статьи 3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Федерального закона от 15.12.2001 N 166-ФЗ "О государственном пенсионном обеспечении в Российской Федерации"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04.09.2006 N 197-п "О пособии инвалидам вследствие военной травмы, полученной в результате боевых действий при прохождении военной службы по призыву, инвалидам вследствие военной травмы, полученной при участии в проведении специальной военной операции с 24 февраля 2022 года"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6566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Профессиональное обучение и дополнительное профессиональное образование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проживающие в Тюменской области военнослужащие (в том числе граждане Российской Федерации, призванные на военную службу по мобилизации в Вооруженные Силы Российской Федерации в соответствии с Указом Президента Российской Федерации от 21.09.2022 № 647 «Об объявлении частичной мобилизации в Российской Федерации»), принимавшие участие в специальной военной операции на территориях Донецкой Народной Республики, Луганской Народной Республики, Запорожской области, Херсонской области и Украины (далее - специальная военная операция) и уволенные с указанной военной службы, а также лица, проходившие службу в войсках национальной гвардии Российской Федерации и имеющие специальное звание полиции, принимавшие участие в специальной военной операции, и граждане, добровольно принимавшие участие специальной военной операции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27.12.2011 № 513-п «О порядке и условиях направления граждан, ищущих работу для прохождения профессионального обучения или получения дополнительного профессионального образования»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13" descr="https://lucyandleo.ru/local/templates/main/img/tic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354" y="2942661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39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1590" y="1542793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55583" y="655003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598970"/>
              </p:ext>
            </p:extLst>
          </p:nvPr>
        </p:nvGraphicFramePr>
        <p:xfrm>
          <a:off x="539552" y="788349"/>
          <a:ext cx="8442432" cy="5812706"/>
        </p:xfrm>
        <a:graphic>
          <a:graphicData uri="http://schemas.openxmlformats.org/drawingml/2006/table">
            <a:tbl>
              <a:tblPr/>
              <a:tblGrid>
                <a:gridCol w="2249744"/>
                <a:gridCol w="3378544"/>
                <a:gridCol w="2814144"/>
              </a:tblGrid>
              <a:tr h="605171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944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социального обслуживания в стационарной форме социального обслуживания гражданам, имеющим полную или частичную утрату способности либо возможности осуществлять самообслуживание, самостоятельно передвигаться, обеспечивать основные жизненные потребности в силу заболевания, травмы, возраста или наличия инвалидности, признанных нуждающимися в стационарном социальном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обслуживании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участники СВО, ветераны боевых действий, инвалиды СВО, имеющие полную или частичную утрату способности либо возможности осуществлять самообслуживание, самостоятельно передвигаться, обеспечивать основные жизненные потребности в силу заболевания, травмы, возраста или наличия инвалидности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03.10.2014 N 510-п "Об утверждении Порядка предоставления социальных услуг поставщиками социальных услуг в Тюменской области"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Правительства Тюменской области от 21.10.2022 N 750-п "О социальной поддержке семей военнослужащих, проходящих (проходивших) военную службу в Вооруженных Силах Российской Федерации и принимающих (принимавших) участие в специальной военной операции"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9944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социального обслуживания на дому гражданам, имеющим полную или частичную утрату способности либо возможности осуществлять самообслуживание, самостоятельно передвигаться, обеспечивать основные жизненные потребности в силу заболевания, травмы, возраста или наличия инвалидности, признанным нуждающимися в социальном обслуживании в форме социального обслуживания на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дому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участники СВО, ветераны боевых действий, инвалиды СВО, имеющие полную или частичную утрату способности либо возможности осуществлять самообслуживание, самостоятельно передвигаться, обеспечивать основные жизненные потребности в силу заболевания, травмы, возраста или наличия инвалидности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03.10.2014 N 510-п "Об утверждении Порядка предоставления социальных услуг поставщиками социальных услуг в Тюменской области"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Правительства Тюменской области от 21.10.2022 N 750-п "О социальной поддержке семей военнослужащих, проходящих (проходивших) военную службу в Вооруженных Силах Российской Федерации и принимающих (принимавших) участие в специальной военной операции"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9928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гражданам пожилого возраста старше 65 лет и инвалидам услуг по доставке Мобильной бригадой в медицинские организации и организации социального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обслуживания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участники СВО, ветераны боевых действий, инвалиды СВО старше 65 лет и инвалиды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21.10.2022 N 750-п "О социальной поддержке семей военнослужащих, проходящих (проходивших) военную службу в Вооруженных Силах Российской Федерации и принимающих (принимавших) участие в специальной военной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операции»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13" descr="https://lucyandleo.ru/local/templates/main/img/tic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354" y="3717032"/>
            <a:ext cx="398458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3" descr="https://lucyandleo.ru/local/templates/main/img/tick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3825" y="5517232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969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1590" y="1542793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41436" y="523248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662160"/>
              </p:ext>
            </p:extLst>
          </p:nvPr>
        </p:nvGraphicFramePr>
        <p:xfrm>
          <a:off x="539552" y="788349"/>
          <a:ext cx="8442432" cy="5915594"/>
        </p:xfrm>
        <a:graphic>
          <a:graphicData uri="http://schemas.openxmlformats.org/drawingml/2006/table">
            <a:tbl>
              <a:tblPr/>
              <a:tblGrid>
                <a:gridCol w="2249744"/>
                <a:gridCol w="3378544"/>
                <a:gridCol w="2814144"/>
              </a:tblGrid>
              <a:tr h="592436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1124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 внеочередного, первоочередного и преимущественного приема на социальное обслуживание в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полустационарной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форме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участники СВО, имеющие полную или частичную утрату способности либо возможности осуществлять самообслуживание, самостоятельно передвигаться, обеспечивать основные жизненные потребности в силу наличия инвалидности.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Участники СВО с выраженными нарушениями функций организма, с полной или частичной утратой способности либо возможности осуществлять самообслуживание, самостоятельно передвигаться, обеспечивать основные жизненные потребности в силу заболевания, травмы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03.10.2014 N 510-п "Об утверждении Порядка предоставления социальных услуг поставщиками социальных услуг в Тюменской области"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58311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бесплатной оздоровительной путевкой на 14 календарных дней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(без сопровождения/с сопровождением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военнослужащие, лица, проходящие (проходившие) службу в войсках национальной гвардии РФ и имеющие специальное звание полиции, принимающие (принимавшие) участие в специальной военной операции, граждане РФ, пребывающие (пребывавшие) в добровольческих формированиях, содействующих выполнению задач, возложенных на Вооруженные Силы РФ в ходе специальной военной операции, и заключившие с Министерством обороны РФ контракт о пребывании в добровольческом формировании (о добровольном содействии в выполнении задач, возложенных на Вооруженные Силы Российской Федерации), а также граждане РФ, призванные на военную службу по мобилизации в Вооруженные Силы РФ в соответствии с Указом Президента РФ от 21.09.2022 № 647 «Об объявлении частичной мобилизации в Российской Федерации», получившие инвалидность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10.03.2009 № 73-п «О социальной поддержке отдельных категорий граждан, нуждающихся в оздоровлении, в Тюменской области»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116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Продолжительная медицинская реабилитация 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(длительностью 30 суток и более) при наличии показаний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ветераны боевых действий, принимавшие участие (содействовавших выполнению задач) в специальной военной операции , уволенные с военной службы (службы, работы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28.12.2023 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 918-п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"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Территориальной программе государственных гарантий бесплатного оказания гражданам медицинской помощи в Тюменской области на 2024 год и на плановый период 2025 и 2026 годов"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6354" y="3717032"/>
            <a:ext cx="398458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3825" y="5517232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247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1590" y="1542793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41436" y="523248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105146"/>
              </p:ext>
            </p:extLst>
          </p:nvPr>
        </p:nvGraphicFramePr>
        <p:xfrm>
          <a:off x="539552" y="788349"/>
          <a:ext cx="8442432" cy="5820626"/>
        </p:xfrm>
        <a:graphic>
          <a:graphicData uri="http://schemas.openxmlformats.org/drawingml/2006/table">
            <a:tbl>
              <a:tblPr/>
              <a:tblGrid>
                <a:gridCol w="1944216"/>
                <a:gridCol w="3384376"/>
                <a:gridCol w="3113840"/>
              </a:tblGrid>
              <a:tr h="61077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8849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Возмещение расходов на установку внутридомового (внутриквартирного) газового оборудования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граждане, принимающие (принимавшие) участие в специальной военной операции, лица, призванные на военную службу по мобилизации в Вооруженные Силы Российской Федерации в соответствии с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Указом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Президента Российской Федерации от 21.09.2022 N 647 "Об объявлении частичной мобилизации в Российской Федерации"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05.05.2008 N 127-п "Об утверждении Порядка расходования субвенций, передаваемых органам местного самоуправления на исполнение государственного полномочия по социальной поддержке отдельных категорий граждан в отношении газификации жилых домов (квартир) в населенных пунктах Тюменской области"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624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Освобождение от уплаты транспортного налога за один легковой автомобиль с мощностью двигателя до 150 </a:t>
                      </a:r>
                      <a:r>
                        <a:rPr lang="ru-RU" sz="1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л.с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(до 110,33 кВт)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граждане Российской Федерации, призванные в соответствии с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Указом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Президента Российской Федерации от 21.09.2022 N 647 "Об объявлении частичной мобилизации в Российской Федерации" на военную службу по мобилизации в Вооруженные Силы Российской Федерации, а также граждане Российской Федерации, заключившие контракт о прохождении военной службы или контракт о пребывании в добровольческом формировании (о добровольном содействии в выполнении задач, возложенных на Вооруженные Силы Российской Федерации) и принимающие (принимавшие) участие в специальной военной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операции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Тюменской области от 19.11.2002 № 93 «О транспортном налоге»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5748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Освобождение от начисления пеней в случае несвоевременного и (или) неполного внесения ими платы за жилое помещение и коммунальные услуги, взноса на капитальный ремонт общего имущества в многоквартирном доме, установленных жилищным законодательством РФ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граждане Российской Федерации: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призванные на военную службу по мобилизации;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-проходящие военную службу в Вооруженных Силах Российской Федерации по контракту; - проходящие военную службу (службу) в войсках национальной гвардии Российской Федерации, в воинских формированиях и соответствующих органах, участвующих в специальной военной операции;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заключившие контракт о добровольном содействии в выполнении задач;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проходящие военную службу в пограничных органах федеральной службы безопасности и выполняющие (выполнявшие) определенные задачи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Губернатора Тюменской области от 23.11.2022 N 135 "Об утверждении Порядка освобождения некоторых категорий граждан Российской Федерации, перечисленных в статье 9.1 Федерального закона от 14.03.2022 N 58-ФЗ "О внесении изменений в отдельные законодательные акты Российской Федерации", от начисления пеней в случае несвоевременного и (или) неполного внесения ими платы за жилое помещение и коммунальные услуги, взноса на капитальный ремонт общего имущества в многоквартирном доме, установленных жилищным законодательством Российской Федерации"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6354" y="3717032"/>
            <a:ext cx="398458" cy="400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3825" y="5517232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143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1590" y="1542793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41436" y="523248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870025"/>
              </p:ext>
            </p:extLst>
          </p:nvPr>
        </p:nvGraphicFramePr>
        <p:xfrm>
          <a:off x="539552" y="788349"/>
          <a:ext cx="8442432" cy="5266818"/>
        </p:xfrm>
        <a:graphic>
          <a:graphicData uri="http://schemas.openxmlformats.org/drawingml/2006/table">
            <a:tbl>
              <a:tblPr/>
              <a:tblGrid>
                <a:gridCol w="1944216"/>
                <a:gridCol w="2880320"/>
                <a:gridCol w="3617896"/>
              </a:tblGrid>
              <a:tr h="61077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8849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земельного участка в собственность бесплатно для индивидуального жилищного строительства, ведения личного подсобного хозяйства в границах населенного пункта, садоводства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военнослужащие, лица, заключившие контракт о пребывании в добровольческом формировании, содействующем выполнению задач, возложенных на Вооруженные Силы Российской Федерации (войска национальной гвардии Российской Федерации), и лица, проходящие (проходившие) службу в войсках национальной гвардии Российской Федерации и имеющие специальные звания полиции, удостоенные звания Героя Российской Федерации или награжденные орденами Российской Федерации за заслуги, проявленные в ходе участия в специальной военной операции, и являющиеся ветеранами боевых действий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Тюменской области от 21.06.2018 № 55 «О предоставлении земельных участков отдельным категориям граждан в собственность бесплатно»; - постановление Правительства Тюменской области от 17.08.2023 № 527-п «Об утверждении Порядка реализации отдельных положений Закона Тюменской области от 21.06.2018 № 55 «О предоставлении земельных участков отдельным категориям граждан в собственность бесплатно»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624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 на первоочередное приобретение земельного участка в собственность бесплатно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участники специальной военной операции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(военнослужащие, лица, заключившие контракт о пребывании в добровольческом формировании, содействующем выполнению задач, возложенных на Вооруженные Силы Российской Федерации, и лица, проходящие (проходившие) службу в войсках национальной гвардии Российской Федерации и имеющие специальные звания полиции, удостоенные звания Героя Российской Федерации или награжденные орденами Российской Федерации за заслуги, проявленные в ходе участия в специальной военной операции, и являющиеся ветеранами боевых действий), являющиеся инвалидами, а также при наличии в составе своей семьи инвалида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Тюменской области от 21.06.2018 № 55 «О предоставлении земельных участков отдельным категориям граждан в собственность бесплатно»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6354" y="3717032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883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4"/>
          <p:cNvSpPr/>
          <p:nvPr/>
        </p:nvSpPr>
        <p:spPr>
          <a:xfrm>
            <a:off x="250829" y="0"/>
            <a:ext cx="7631308" cy="646334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0004" tIns="44997" rIns="90004" bIns="44997" anchor="ctr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1" i="0" u="sng" strike="noStrike" kern="1200" cap="none" spc="-1" baseline="0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МЕРЫ СОЦИАЛЬНОЙ ПОДДЕРЖКИ</a:t>
            </a:r>
            <a:r>
              <a:rPr lang="ru-RU" sz="1800" b="1" i="0" u="sng" strike="noStrike" kern="1200" cap="none" spc="-1" dirty="0" smtClean="0">
                <a:solidFill>
                  <a:srgbClr val="C00000"/>
                </a:solidFill>
                <a:uFillTx/>
                <a:latin typeface="Calibri" pitchFamily="34"/>
                <a:ea typeface="Verdana"/>
                <a:cs typeface="Calibri" pitchFamily="34"/>
              </a:rPr>
              <a:t> ВОЕННОСЛУЖАЩИХ</a:t>
            </a:r>
            <a:endParaRPr lang="ru-RU" sz="1800" b="1" i="0" u="none" strike="noStrike" kern="1200" cap="none" spc="-1" baseline="0" dirty="0">
              <a:solidFill>
                <a:srgbClr val="C00000"/>
              </a:solidFill>
              <a:uFillTx/>
              <a:latin typeface="Calibri" pitchFamily="34"/>
              <a:ea typeface="Verdana"/>
              <a:cs typeface="Calibri" pitchFamily="34"/>
            </a:endParaRPr>
          </a:p>
        </p:txBody>
      </p:sp>
      <p:pic>
        <p:nvPicPr>
          <p:cNvPr id="4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1590" y="1542793"/>
            <a:ext cx="398458" cy="4000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stomShape 2"/>
          <p:cNvSpPr/>
          <p:nvPr/>
        </p:nvSpPr>
        <p:spPr>
          <a:xfrm>
            <a:off x="0" y="6786567"/>
            <a:ext cx="8675690" cy="71432"/>
          </a:xfrm>
          <a:prstGeom prst="rect">
            <a:avLst/>
          </a:prstGeom>
          <a:solidFill>
            <a:srgbClr val="00B0F0"/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CustomShape 3"/>
          <p:cNvSpPr/>
          <p:nvPr/>
        </p:nvSpPr>
        <p:spPr>
          <a:xfrm>
            <a:off x="241436" y="523248"/>
            <a:ext cx="4679954" cy="133346"/>
          </a:xfrm>
          <a:prstGeom prst="rect">
            <a:avLst/>
          </a:prstGeom>
          <a:solidFill>
            <a:srgbClr val="00B0F0">
              <a:alpha val="72000"/>
            </a:srgbClr>
          </a:solidFill>
          <a:ln>
            <a:noFill/>
            <a:prstDash val="solid"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Line 5"/>
          <p:cNvSpPr/>
          <p:nvPr/>
        </p:nvSpPr>
        <p:spPr>
          <a:xfrm flipH="1" flipV="1">
            <a:off x="250829" y="655003"/>
            <a:ext cx="6742108" cy="159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val f6"/>
              <a:gd name="f13" fmla="*/ f7 f0 1"/>
              <a:gd name="f14" fmla="*/ f8 f0 1"/>
              <a:gd name="f15" fmla="?: f9 f3 1"/>
              <a:gd name="f16" fmla="?: f10 f4 1"/>
              <a:gd name="f17" fmla="?: f11 f5 1"/>
              <a:gd name="f18" fmla="*/ f13 1 f2"/>
              <a:gd name="f19" fmla="*/ f14 1 f2"/>
              <a:gd name="f20" fmla="*/ f15 1 21600"/>
              <a:gd name="f21" fmla="*/ f16 1 21600"/>
              <a:gd name="f22" fmla="*/ 21600 f15 1"/>
              <a:gd name="f23" fmla="*/ 21600 f16 1"/>
              <a:gd name="f24" fmla="+- f18 0 f1"/>
              <a:gd name="f25" fmla="+- f19 0 f1"/>
              <a:gd name="f26" fmla="min f21 f20"/>
              <a:gd name="f27" fmla="*/ f22 1 f17"/>
              <a:gd name="f28" fmla="*/ f23 1 f17"/>
              <a:gd name="f29" fmla="val f27"/>
              <a:gd name="f30" fmla="val f28"/>
              <a:gd name="f31" fmla="*/ f6 f26 1"/>
              <a:gd name="f32" fmla="*/ f27 f26 1"/>
              <a:gd name="f33" fmla="*/ f28 f26 1"/>
              <a:gd name="f34" fmla="*/ f12 f26 1"/>
              <a:gd name="f35" fmla="*/ f29 f26 1"/>
              <a:gd name="f36" fmla="*/ f30 f26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4">
                <a:pos x="f34" y="f34"/>
              </a:cxn>
              <a:cxn ang="f25">
                <a:pos x="f35" y="f36"/>
              </a:cxn>
            </a:cxnLst>
            <a:rect l="f31" t="f31" r="f32" b="f33"/>
            <a:pathLst>
              <a:path>
                <a:moveTo>
                  <a:pt x="f34" y="f34"/>
                </a:moveTo>
                <a:lnTo>
                  <a:pt x="f35" y="f36"/>
                </a:lnTo>
              </a:path>
            </a:pathLst>
          </a:custGeom>
          <a:noFill/>
          <a:ln w="12600">
            <a:solidFill>
              <a:srgbClr val="00B0F0"/>
            </a:solidFill>
            <a:prstDash val="solid"/>
            <a:miter/>
          </a:ln>
        </p:spPr>
        <p:txBody>
          <a:bodyPr lIns="0" tIns="0" rIns="0" bIns="0"/>
          <a:lstStyle/>
          <a:p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84190"/>
              </p:ext>
            </p:extLst>
          </p:nvPr>
        </p:nvGraphicFramePr>
        <p:xfrm>
          <a:off x="539552" y="788349"/>
          <a:ext cx="8442432" cy="5387340"/>
        </p:xfrm>
        <a:graphic>
          <a:graphicData uri="http://schemas.openxmlformats.org/drawingml/2006/table">
            <a:tbl>
              <a:tblPr/>
              <a:tblGrid>
                <a:gridCol w="1944216"/>
                <a:gridCol w="3600400"/>
                <a:gridCol w="2897816"/>
              </a:tblGrid>
              <a:tr h="610773"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Категория лиц, которым предоставляется региональная льгота или мера социальной поддержки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Нормативный правовой акт, которым установлена региональная льгота или мера социальной поддержки </a:t>
                      </a:r>
                      <a:endParaRPr lang="ru-RU" sz="1200" b="1" dirty="0">
                        <a:solidFill>
                          <a:srgbClr val="0070C0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8849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Бесплатное посещение государственных музеев, находящихся в ведении Тюменской области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военнослужащие, лица, проходящие (проходившие) службу в войсках национальной гвардии Российской Федерации и имеющие специальное звание полиции, принимающие (принимавшие) участие в специальной военной операции, граждане Российской Федерации, пребывающие (пребывавшие) в добровольческих формированиях, содействующие выполнению задач, возложенных на Вооруженные Силы Российской Федерации в ходе специальной военной операции, и заключившие с Министерством обороны Российской Федерации контракт о пребывании в добровольческом формировании (о добровольном содействии в выполнении задач, возложенных на Вооруженные Силы Российской Федерации), граждане Российской Федерации, призванные на военную службу по мобилизации в Вооруженные Силы Российской Федерации в соответствии с Указом Президента Российской Федерации от 21.09.2022 N 647 "Об объявлении частичной мобилизации в Российской Федерации" 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Постановление Правительства Тюменской области от 21.10.2022 N 750-п "О социальной поддержке семей военнослужащих, проходящих (проходивших) военную службу в Вооруженных Силах Российской Федерации и принимающих (принимавших) участие в специальной военной операции"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Постановление Правительства Тюменской области от 16 сентября 2013 г. N 393-п "О мерах социальной поддержки отдельных категорий граждан при посещении государственных музеев в Тюменской области"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1624"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жилых помещений по договорам социального найма из жилищного фонда Тюменской области</a:t>
                      </a: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инвалиды и участники боевых действий на территориях других государств, состоящие на учете нуждающихся в жилых помещениях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Закон Тюменской области от 07.10.1999 №137 «О порядке учета граждан, нуждающихся в жилых помещениях, предоставляемых им по договорам социального найма, и предоставления жилых помещений в Тюменской области»,</a:t>
                      </a:r>
                    </a:p>
                    <a:p>
                      <a:pPr algn="ctr" rtl="0">
                        <a:lnSpc>
                          <a:spcPts val="11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постановление Правительства Тюменской области от 05.10.2009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№ </a:t>
                      </a: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286-п «Об утверждении Порядка предоставления жилых помещений отдельным категориям граждан по договорам социального найма из жилищного фонда Тюменской области»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8100" marR="38100" marT="38100" marB="3810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8" name="Picture 13" descr="https://lucyandleo.ru/local/templates/main/img/ti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6354" y="4293096"/>
            <a:ext cx="398458" cy="400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9419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11231</TotalTime>
  <Words>6298</Words>
  <Application>Microsoft Office PowerPoint</Application>
  <PresentationFormat>Экран (4:3)</PresentationFormat>
  <Paragraphs>320</Paragraphs>
  <Slides>24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Ситникова Татьяна Николаевна</dc:creator>
  <cp:lastModifiedBy>1-10-1</cp:lastModifiedBy>
  <cp:revision>470</cp:revision>
  <cp:lastPrinted>2023-09-01T09:57:34Z</cp:lastPrinted>
  <dcterms:created xsi:type="dcterms:W3CDTF">2020-12-14T04:59:55Z</dcterms:created>
  <dcterms:modified xsi:type="dcterms:W3CDTF">2024-07-09T10:04:13Z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PresentationFormat">
    <vt:lpwstr>Экран (4:3)</vt:lpwstr>
  </property>
  <property fmtid="{D5CDD505-2E9C-101B-9397-08002B2CF9AE}" pid="6" name="ScaleCrop">
    <vt:bool>false</vt:bool>
  </property>
  <property fmtid="{D5CDD505-2E9C-101B-9397-08002B2CF9AE}" pid="7" name="ShareDoc">
    <vt:bool>false</vt:bool>
  </property>
</Properties>
</file>